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387" r:id="rId3"/>
    <p:sldId id="283" r:id="rId4"/>
    <p:sldId id="336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406" r:id="rId15"/>
    <p:sldId id="291" r:id="rId16"/>
    <p:sldId id="337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38" r:id="rId28"/>
    <p:sldId id="407" r:id="rId29"/>
    <p:sldId id="411" r:id="rId30"/>
    <p:sldId id="303" r:id="rId31"/>
    <p:sldId id="339" r:id="rId32"/>
    <p:sldId id="305" r:id="rId33"/>
    <p:sldId id="412" r:id="rId34"/>
    <p:sldId id="307" r:id="rId35"/>
    <p:sldId id="340" r:id="rId36"/>
    <p:sldId id="341" r:id="rId37"/>
    <p:sldId id="308" r:id="rId38"/>
    <p:sldId id="309" r:id="rId39"/>
    <p:sldId id="343" r:id="rId40"/>
    <p:sldId id="319" r:id="rId41"/>
    <p:sldId id="410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4" r:id="rId52"/>
    <p:sldId id="385" r:id="rId53"/>
    <p:sldId id="388" r:id="rId54"/>
    <p:sldId id="389" r:id="rId55"/>
    <p:sldId id="391" r:id="rId56"/>
    <p:sldId id="392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85942" autoAdjust="0"/>
  </p:normalViewPr>
  <p:slideViewPr>
    <p:cSldViewPr>
      <p:cViewPr varScale="1">
        <p:scale>
          <a:sx n="78" d="100"/>
          <a:sy n="78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C39-A407-43F0-AB06-25402474DCD4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3CB-8FE3-49A3-81E3-1847A8C39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C39-A407-43F0-AB06-25402474DCD4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3CB-8FE3-49A3-81E3-1847A8C39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C39-A407-43F0-AB06-25402474DCD4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3CB-8FE3-49A3-81E3-1847A8C39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C39-A407-43F0-AB06-25402474DCD4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3CB-8FE3-49A3-81E3-1847A8C39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C39-A407-43F0-AB06-25402474DCD4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3CB-8FE3-49A3-81E3-1847A8C39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C39-A407-43F0-AB06-25402474DCD4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3CB-8FE3-49A3-81E3-1847A8C39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C39-A407-43F0-AB06-25402474DCD4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3CB-8FE3-49A3-81E3-1847A8C39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C39-A407-43F0-AB06-25402474DCD4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3CB-8FE3-49A3-81E3-1847A8C39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C39-A407-43F0-AB06-25402474DCD4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3CB-8FE3-49A3-81E3-1847A8C39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C39-A407-43F0-AB06-25402474DCD4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3CB-8FE3-49A3-81E3-1847A8C39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1C39-A407-43F0-AB06-25402474DCD4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3CB-8FE3-49A3-81E3-1847A8C39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1C39-A407-43F0-AB06-25402474DCD4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613CB-8FE3-49A3-81E3-1847A8C39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8072494" cy="449581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smtClean="0">
                <a:solidFill>
                  <a:srgbClr val="FF0000"/>
                </a:solidFill>
              </a:rPr>
              <a:t>Изображения: виды, разрезы, сечения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«Знание – не только сила, но и путь к успеху»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334161" y="613270"/>
            <a:ext cx="4720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01 «Инженерная графика»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23938" y="1295384"/>
            <a:ext cx="7429552" cy="449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7. В зависимости от чего подразделяются разрезы на простые и сложные?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А) От количества секущих плоскостей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Б) От положения секущих плоскостей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В) От количества видов детали</a:t>
            </a: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8.Какой вид выполняется на плоскости не параллельной плоскости проекций?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Главный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Местный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Дополнительный</a:t>
            </a: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9. Как  название простого разреза, выполненного плоскостью параллельной плоскости П2 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А) Фронтальный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Б) Горизонтальный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В) </a:t>
            </a:r>
            <a:r>
              <a:rPr lang="ru-RU" dirty="0" err="1" smtClean="0">
                <a:solidFill>
                  <a:schemeClr val="tx1"/>
                </a:solidFill>
              </a:rPr>
              <a:t>Профильный</a:t>
            </a:r>
            <a:r>
              <a:rPr lang="ru-RU" sz="1000" dirty="0" err="1" smtClean="0"/>
              <a:t>й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8.Какой вид выполняется на плоскости не параллельной плоскости проекций?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А) Главный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Б) Местный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В) Дополнительный</a:t>
            </a:r>
          </a:p>
          <a:p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10. Чем обозначается на чертеже вид, выполненный без проекционной связи?</a:t>
            </a:r>
          </a:p>
          <a:p>
            <a:pPr algn="ctr">
              <a:buNone/>
            </a:pPr>
            <a:r>
              <a:rPr lang="ru-RU" dirty="0" smtClean="0"/>
              <a:t>А)  Буквой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/>
              <a:t>Б) Цифрой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В) Ни чем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ПРАВИЛЬНЫЕ ОТВЕТЫ</a:t>
            </a: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-575x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000504"/>
            <a:ext cx="314509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6584776" cy="458606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1.Какой вид не существует?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А) Основной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Б) Ведущий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В) Местный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Г) Дополнительный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Д) Главный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 lnSpcReduction="10000"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 документом регламентируются изображения на чертеже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Гражданским кодексом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Правилами устройства электроустановок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ГОСТ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Правилами технической эксплуатации</a:t>
            </a:r>
          </a:p>
          <a:p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Какой разрез показывает какой-то  отдельный элемент строения детали?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Выборочный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  Местный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Частичный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Специализированный</a:t>
            </a:r>
          </a:p>
          <a:p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Выберите из списка название сечения, которое выполняется непосредственно на виде детали.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А) Наложенное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Б) Видовое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В) Совмещенное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Г) Видимое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8001056" cy="15716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условиях конкуренции, предприятия вынуждены активно искать способы повышения эффективности производства, и, как говорится, кадры решают все. Чтобы найти квалифицированных, компетентных работников, обращаются в агентства по подбору персонала.</a:t>
            </a:r>
            <a:endParaRPr lang="ru-RU" sz="1800" dirty="0" smtClean="0"/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286116" y="428604"/>
            <a:ext cx="3009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14414" y="1214422"/>
            <a:ext cx="7429552" cy="449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1142976" y="3071810"/>
            <a:ext cx="7429552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Агентство, обязуется найти, оценить и подобрать кандидатов, претендующих на вакантное место в компании заказчика.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714876" y="2428868"/>
            <a:ext cx="214314" cy="7143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Минус 9"/>
          <p:cNvSpPr/>
          <p:nvPr/>
        </p:nvSpPr>
        <p:spPr>
          <a:xfrm>
            <a:off x="428596" y="4286256"/>
            <a:ext cx="8929750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500570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Агентство предлагает пройти проверку имеющихся знаний, чтобы удостоверится, что здесь работают настоящие специалисты, компетентные в данной сфере производства. 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 определить, с какой фирмой лучше сотрудничать!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7715304" cy="1440160"/>
          </a:xfrm>
        </p:spPr>
        <p:txBody>
          <a:bodyPr>
            <a:normAutofit fontScale="92500" lnSpcReduction="10000"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0070C0"/>
                </a:solidFill>
              </a:rPr>
              <a:t>5.Выберите изображение вида детали.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96" descr="1"/>
          <p:cNvPicPr>
            <a:picLocks noChangeAspect="1" noChangeArrowheads="1"/>
          </p:cNvPicPr>
          <p:nvPr/>
        </p:nvPicPr>
        <p:blipFill>
          <a:blip r:embed="rId2" cstate="print"/>
          <a:srcRect r="48705"/>
          <a:stretch>
            <a:fillRect/>
          </a:stretch>
        </p:blipFill>
        <p:spPr bwMode="auto">
          <a:xfrm>
            <a:off x="2771800" y="2386536"/>
            <a:ext cx="2880320" cy="356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14"/>
          <p:cNvPicPr>
            <a:picLocks noChangeAspect="1" noChangeArrowheads="1"/>
          </p:cNvPicPr>
          <p:nvPr/>
        </p:nvPicPr>
        <p:blipFill>
          <a:blip r:embed="rId2" cstate="print"/>
          <a:srcRect l="45932"/>
          <a:stretch>
            <a:fillRect/>
          </a:stretch>
        </p:blipFill>
        <p:spPr bwMode="auto">
          <a:xfrm>
            <a:off x="3635896" y="2204864"/>
            <a:ext cx="2116138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Фрагмент.jpg"/>
          <p:cNvPicPr>
            <a:picLocks noChangeAspect="1" noChangeArrowheads="1"/>
          </p:cNvPicPr>
          <p:nvPr/>
        </p:nvPicPr>
        <p:blipFill>
          <a:blip r:embed="rId3" cstate="print"/>
          <a:srcRect r="49408"/>
          <a:stretch>
            <a:fillRect/>
          </a:stretch>
        </p:blipFill>
        <p:spPr bwMode="auto">
          <a:xfrm>
            <a:off x="2627784" y="4221088"/>
            <a:ext cx="3557559" cy="243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98072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6. Определите на каком рисунке  сечение детали сделано правильно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7. В зависимости от чего подразделяются разрезы на простые и сложные?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А) От количества секущих плоскостей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Б) От положения секущих плоскостей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В) От количества видов детали</a:t>
            </a:r>
          </a:p>
          <a:p>
            <a:pPr algn="just"/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5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8.Какой вид выполняется на плоскости не параллельной плоскости проекций?</a:t>
            </a:r>
          </a:p>
          <a:p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Главный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Местный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Дополнительный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9. Как  название простого разреза, выполненного плоскостью параллельной плоскости П2 ?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А) Фронтальный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Б) Горизонтальный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В) Профильный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 fontScale="92500"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10. Чем обозначается на чертеже вид, выполненный без проекционной связи?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А)  Буквой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Б) Цифрой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В) Ни чем</a:t>
            </a:r>
          </a:p>
          <a:p>
            <a:pPr algn="just"/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 тур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 «САПЕР»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electrician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357562"/>
            <a:ext cx="4612255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«САПЕР»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15304" cy="4495816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rgbClr val="7030A0"/>
                </a:solidFill>
              </a:rPr>
              <a:t>Задание 1: Выполнить штриховку прямоугольника, как детали в разрезе  в зависимости от материала</a:t>
            </a: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/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996952"/>
            <a:ext cx="1872208" cy="648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Металл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005064"/>
            <a:ext cx="180020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Неметалл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229200"/>
            <a:ext cx="1800200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Дерево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 тур. «САПЕР»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7030A0"/>
                </a:solidFill>
              </a:rPr>
              <a:t>Задание 2:  Выполните местный разрез детали. Материал детали- металл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  <a:endParaRPr lang="ru-RU" sz="3200" dirty="0" smtClean="0">
              <a:solidFill>
                <a:srgbClr val="7030A0"/>
              </a:solidFill>
            </a:endParaRPr>
          </a:p>
          <a:p>
            <a:pPr algn="just"/>
            <a:endParaRPr lang="ru-RU" sz="3200" dirty="0" smtClean="0">
              <a:solidFill>
                <a:srgbClr val="7030A0"/>
              </a:solidFill>
            </a:endParaRPr>
          </a:p>
        </p:txBody>
      </p:sp>
      <p:pic>
        <p:nvPicPr>
          <p:cNvPr id="3074" name="Рисунок 0" descr="2.jpg"/>
          <p:cNvPicPr>
            <a:picLocks noChangeAspect="1" noChangeArrowheads="1"/>
          </p:cNvPicPr>
          <p:nvPr/>
        </p:nvPicPr>
        <p:blipFill>
          <a:blip r:embed="rId2" cstate="print"/>
          <a:srcRect l="4986" r="3598"/>
          <a:stretch>
            <a:fillRect/>
          </a:stretch>
        </p:blipFill>
        <p:spPr bwMode="auto">
          <a:xfrm>
            <a:off x="2411760" y="2564904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 тур. «САПЕР»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r>
              <a:rPr lang="ru-RU" dirty="0" smtClean="0"/>
              <a:t>Задание 3. Выполнен сложный ступенчатый разрез. Нанесите правильно разомкнутую линию, показывающую место прохождения плоскости разреза  на виде. </a:t>
            </a:r>
          </a:p>
          <a:p>
            <a:endParaRPr lang="ru-RU" dirty="0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2654666" y="3038475"/>
          <a:ext cx="3139610" cy="3702893"/>
        </p:xfrm>
        <a:graphic>
          <a:graphicData uri="http://schemas.openxmlformats.org/presentationml/2006/ole">
            <p:oleObj spid="_x0000_s68609" r:id="rId3" imgW="5401340" imgH="6350794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I тур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-575x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000372"/>
            <a:ext cx="4286280" cy="3212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«САПЕР»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28662" y="1142984"/>
            <a:ext cx="7715304" cy="449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ВНИМАНИЕ!!!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ПРАВИЛЬНЫЕ ОТВЕТЫ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electrician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214818"/>
            <a:ext cx="3429024" cy="2283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«САПЕР»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Рисунок 6" descr="1.jpg"/>
          <p:cNvPicPr>
            <a:picLocks noChangeAspect="1" noChangeArrowheads="1"/>
          </p:cNvPicPr>
          <p:nvPr/>
        </p:nvPicPr>
        <p:blipFill>
          <a:blip r:embed="rId2" cstate="print"/>
          <a:srcRect r="74644"/>
          <a:stretch>
            <a:fillRect/>
          </a:stretch>
        </p:blipFill>
        <p:spPr bwMode="auto">
          <a:xfrm>
            <a:off x="2267744" y="1772816"/>
            <a:ext cx="25922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64088" y="1988840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Металл</a:t>
            </a:r>
            <a:endParaRPr lang="ru-RU" sz="3200" dirty="0"/>
          </a:p>
        </p:txBody>
      </p:sp>
      <p:pic>
        <p:nvPicPr>
          <p:cNvPr id="4099" name="Рисунок 6" descr="1.jpg"/>
          <p:cNvPicPr>
            <a:picLocks noChangeAspect="1" noChangeArrowheads="1"/>
          </p:cNvPicPr>
          <p:nvPr/>
        </p:nvPicPr>
        <p:blipFill>
          <a:blip r:embed="rId2" cstate="print"/>
          <a:srcRect l="37692" r="36746"/>
          <a:stretch>
            <a:fillRect/>
          </a:stretch>
        </p:blipFill>
        <p:spPr bwMode="auto">
          <a:xfrm>
            <a:off x="2339752" y="3212976"/>
            <a:ext cx="2495538" cy="9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36096" y="3356992"/>
            <a:ext cx="1897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Неметалл</a:t>
            </a:r>
            <a:endParaRPr lang="ru-RU" sz="3200" dirty="0"/>
          </a:p>
        </p:txBody>
      </p:sp>
      <p:pic>
        <p:nvPicPr>
          <p:cNvPr id="4100" name="Рисунок 6" descr="1.jpg"/>
          <p:cNvPicPr>
            <a:picLocks noChangeAspect="1" noChangeArrowheads="1"/>
          </p:cNvPicPr>
          <p:nvPr/>
        </p:nvPicPr>
        <p:blipFill>
          <a:blip r:embed="rId2" cstate="print"/>
          <a:srcRect l="74932"/>
          <a:stretch>
            <a:fillRect/>
          </a:stretch>
        </p:blipFill>
        <p:spPr bwMode="auto">
          <a:xfrm>
            <a:off x="2483768" y="5013176"/>
            <a:ext cx="2436641" cy="9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80112" y="5157192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Дерево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1052736"/>
            <a:ext cx="3561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«САПЕР»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7738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2. Правильный ответ: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u="sng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400" b="1" u="sng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Рисунок 14" descr="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5656177" cy="298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 тур. «САПЕР»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3. Правильный ответ: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9634" name="Рисунок 1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 l="9976" t="42891" r="17883" b="26520"/>
          <a:stretch>
            <a:fillRect/>
          </a:stretch>
        </p:blipFill>
        <p:spPr bwMode="auto">
          <a:xfrm>
            <a:off x="1403648" y="2780928"/>
            <a:ext cx="5717329" cy="296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3429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 тур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 «ПАЗЛЫ»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картинка-в-блок-по-электромонтажные-рабо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357562"/>
            <a:ext cx="499503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4290"/>
            <a:ext cx="7587726" cy="6944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«ПАЗЛЫ»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7715304" cy="70184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1200" b="1" dirty="0" smtClean="0">
                <a:solidFill>
                  <a:srgbClr val="7030A0"/>
                </a:solidFill>
              </a:rPr>
              <a:t>Задание: Подберите вид детали соответствующий её наглядному изображению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</a:t>
            </a:r>
            <a:endParaRPr lang="ru-RU" sz="2400" dirty="0" smtClean="0">
              <a:solidFill>
                <a:srgbClr val="7030A0"/>
              </a:solidFill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755576" y="1397001"/>
          <a:ext cx="7056784" cy="5303030"/>
        </p:xfrm>
        <a:graphic>
          <a:graphicData uri="http://schemas.openxmlformats.org/drawingml/2006/table">
            <a:tbl>
              <a:tblPr/>
              <a:tblGrid>
                <a:gridCol w="3280547"/>
                <a:gridCol w="3776237"/>
              </a:tblGrid>
              <a:tr h="6094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Вариант наглядного изображения  детали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4" marR="3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Виды детали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4" marR="3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К)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М)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Н)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Л)</a:t>
                      </a:r>
                    </a:p>
                  </a:txBody>
                  <a:tcPr marL="34804" marR="3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b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b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b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71855" algn="l"/>
                        </a:tabLs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71855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71855" algn="l"/>
                        </a:tabLst>
                      </a:pPr>
                      <a:endParaRPr lang="ru-RU" sz="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71855" algn="l"/>
                        </a:tabLst>
                      </a:pPr>
                      <a:endParaRPr lang="ru-RU" sz="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71855" algn="l"/>
                        </a:tabLst>
                      </a:pPr>
                      <a:endParaRPr lang="ru-RU" sz="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71855" algn="l"/>
                        </a:tabLst>
                      </a:pPr>
                      <a:endParaRPr lang="ru-RU" sz="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71855" algn="l"/>
                        </a:tabLst>
                      </a:pPr>
                      <a:endParaRPr lang="ru-RU" sz="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71855" algn="l"/>
                        </a:tabLst>
                        <a:defRPr/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71855" algn="l"/>
                        </a:tabLst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71855" algn="l"/>
                        </a:tabLst>
                        <a:defRPr/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71855" algn="l"/>
                        </a:tabLst>
                      </a:pPr>
                      <a:endParaRPr lang="ru-RU" sz="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71855" algn="l"/>
                        </a:tabLst>
                      </a:pPr>
                      <a:endParaRPr lang="ru-RU" sz="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71855" algn="l"/>
                        </a:tabLst>
                      </a:pPr>
                      <a:r>
                        <a:rPr lang="ru-RU" sz="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71855" algn="l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71855" algn="l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71855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04" marR="34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49" name="Рисунок 1" descr="Untitled-1"/>
          <p:cNvPicPr>
            <a:picLocks noChangeAspect="1" noChangeArrowheads="1"/>
          </p:cNvPicPr>
          <p:nvPr/>
        </p:nvPicPr>
        <p:blipFill>
          <a:blip r:embed="rId2" cstate="print"/>
          <a:srcRect l="57060" r="3476"/>
          <a:stretch>
            <a:fillRect/>
          </a:stretch>
        </p:blipFill>
        <p:spPr bwMode="auto">
          <a:xfrm>
            <a:off x="1907704" y="2132856"/>
            <a:ext cx="1152128" cy="1008112"/>
          </a:xfrm>
          <a:prstGeom prst="rect">
            <a:avLst/>
          </a:prstGeom>
          <a:noFill/>
        </p:spPr>
      </p:pic>
      <p:pic>
        <p:nvPicPr>
          <p:cNvPr id="22548" name="Picture 20" descr="Untitled-1"/>
          <p:cNvPicPr>
            <a:picLocks noChangeAspect="1" noChangeArrowheads="1"/>
          </p:cNvPicPr>
          <p:nvPr/>
        </p:nvPicPr>
        <p:blipFill>
          <a:blip r:embed="rId3" cstate="print"/>
          <a:srcRect l="55931"/>
          <a:stretch>
            <a:fillRect/>
          </a:stretch>
        </p:blipFill>
        <p:spPr bwMode="auto">
          <a:xfrm>
            <a:off x="1907704" y="3212976"/>
            <a:ext cx="1132489" cy="1038115"/>
          </a:xfrm>
          <a:prstGeom prst="rect">
            <a:avLst/>
          </a:prstGeom>
          <a:noFill/>
        </p:spPr>
      </p:pic>
      <p:pic>
        <p:nvPicPr>
          <p:cNvPr id="22547" name="Picture 19" descr="Untitled-1"/>
          <p:cNvPicPr>
            <a:picLocks noChangeAspect="1" noChangeArrowheads="1"/>
          </p:cNvPicPr>
          <p:nvPr/>
        </p:nvPicPr>
        <p:blipFill>
          <a:blip r:embed="rId4" cstate="print"/>
          <a:srcRect l="57184" t="12122" r="6749" b="9091"/>
          <a:stretch>
            <a:fillRect/>
          </a:stretch>
        </p:blipFill>
        <p:spPr bwMode="auto">
          <a:xfrm>
            <a:off x="1907704" y="4365104"/>
            <a:ext cx="1187624" cy="1052325"/>
          </a:xfrm>
          <a:prstGeom prst="rect">
            <a:avLst/>
          </a:prstGeom>
          <a:noFill/>
        </p:spPr>
      </p:pic>
      <p:pic>
        <p:nvPicPr>
          <p:cNvPr id="22545" name="Picture 17" descr="Untitled-1"/>
          <p:cNvPicPr>
            <a:picLocks noChangeAspect="1" noChangeArrowheads="1"/>
          </p:cNvPicPr>
          <p:nvPr/>
        </p:nvPicPr>
        <p:blipFill>
          <a:blip r:embed="rId5" cstate="print"/>
          <a:srcRect l="13087" r="55112" b="35065"/>
          <a:stretch>
            <a:fillRect/>
          </a:stretch>
        </p:blipFill>
        <p:spPr bwMode="auto">
          <a:xfrm>
            <a:off x="5148064" y="5517232"/>
            <a:ext cx="1311564" cy="920988"/>
          </a:xfrm>
          <a:prstGeom prst="rect">
            <a:avLst/>
          </a:prstGeom>
          <a:noFill/>
        </p:spPr>
      </p:pic>
      <p:pic>
        <p:nvPicPr>
          <p:cNvPr id="22544" name="Рисунок 13" descr="Untitled-1"/>
          <p:cNvPicPr>
            <a:picLocks noChangeAspect="1" noChangeArrowheads="1"/>
          </p:cNvPicPr>
          <p:nvPr/>
        </p:nvPicPr>
        <p:blipFill>
          <a:blip r:embed="rId6" cstate="print"/>
          <a:srcRect l="7632" t="8258" r="57738" b="32945"/>
          <a:stretch>
            <a:fillRect/>
          </a:stretch>
        </p:blipFill>
        <p:spPr bwMode="auto">
          <a:xfrm>
            <a:off x="5148064" y="4221088"/>
            <a:ext cx="1219400" cy="834400"/>
          </a:xfrm>
          <a:prstGeom prst="rect">
            <a:avLst/>
          </a:prstGeom>
          <a:noFill/>
        </p:spPr>
      </p:pic>
      <p:pic>
        <p:nvPicPr>
          <p:cNvPr id="22543" name="Рисунок 4" descr="Untitled-1"/>
          <p:cNvPicPr>
            <a:picLocks noChangeAspect="1" noChangeArrowheads="1"/>
          </p:cNvPicPr>
          <p:nvPr/>
        </p:nvPicPr>
        <p:blipFill>
          <a:blip r:embed="rId7" cstate="print"/>
          <a:srcRect l="16360" t="12122" r="53857" b="38582"/>
          <a:stretch>
            <a:fillRect/>
          </a:stretch>
        </p:blipFill>
        <p:spPr bwMode="auto">
          <a:xfrm>
            <a:off x="5220072" y="3212976"/>
            <a:ext cx="1104925" cy="748089"/>
          </a:xfrm>
          <a:prstGeom prst="rect">
            <a:avLst/>
          </a:prstGeom>
          <a:noFill/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64752" y="5589240"/>
            <a:ext cx="1299934" cy="926203"/>
          </a:xfrm>
          <a:prstGeom prst="rect">
            <a:avLst/>
          </a:prstGeom>
          <a:noFill/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9" cstate="print"/>
          <a:srcRect r="27594" b="36256"/>
          <a:stretch>
            <a:fillRect/>
          </a:stretch>
        </p:blipFill>
        <p:spPr bwMode="auto">
          <a:xfrm>
            <a:off x="5292080" y="2132856"/>
            <a:ext cx="1109489" cy="7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«ПАЗЛЫ»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ru-RU" sz="2400" b="1" u="sng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81062" y="1295384"/>
            <a:ext cx="7715304" cy="449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ВНИМАНИЕ!!!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ПРАВИЛЬНЫЙ 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картинка-в-блок-по-электромонтажные-рабо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429132"/>
            <a:ext cx="3645025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«ПАЗЛЫ»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ru-RU" sz="2400" b="1" u="sng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/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2132856"/>
            <a:ext cx="82392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- 4      (Точки: А-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;Б -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;В - 1)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 3     (Точки: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А-  2   ;Б - 3    ;В -  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 2     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(Точки: А-  2   ;Б - 1   ;В -  3)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  1     (Точки: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А-  2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;Б – 3</a:t>
            </a: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;В - 1)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 тур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«Чтобы это значило?»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elektrotehnicheskoe-oborudovanie-nizkovoltnaya-apparatura_3e220d7d78ca9b1_800x60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143248"/>
            <a:ext cx="3071834" cy="324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«Чтобы это значило?»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Командам предлагается рассмотреть  на слайде чертеж детали.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Дать полное описание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изображений, которыми деталь представлена на чертеже. Перечислить данные виды, разрезы и сечения.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Объяснить необходимость их применения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Чертеж.jpg"/>
          <p:cNvPicPr>
            <a:picLocks noChangeAspect="1"/>
          </p:cNvPicPr>
          <p:nvPr/>
        </p:nvPicPr>
        <p:blipFill>
          <a:blip r:embed="rId2" cstate="print"/>
          <a:srcRect l="9962" r="4031" b="26900"/>
          <a:stretch>
            <a:fillRect/>
          </a:stretch>
        </p:blipFill>
        <p:spPr>
          <a:xfrm>
            <a:off x="4788024" y="1196752"/>
            <a:ext cx="4104456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142984"/>
            <a:ext cx="7429552" cy="4495816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1.Какой вид не существует?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А) Основной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Б) Ведущий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В) Местный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Г) Дополнительный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Д) Главный</a:t>
            </a: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«Чтобы это значило?»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81062" y="1295384"/>
            <a:ext cx="7715304" cy="449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ВНИМАНИЕ!!!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ПРАВИЛЬНЫЕ  ОТВЕТЫ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elektrotehnicheskoe-oborudovanie-nizkovoltnaya-apparatura_3e220d7d78ca9b1_800x60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286256"/>
            <a:ext cx="2031412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 тур. «Чтобы это значило?»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1052736"/>
          <a:ext cx="7200798" cy="4943405"/>
        </p:xfrm>
        <a:graphic>
          <a:graphicData uri="http://schemas.openxmlformats.org/drawingml/2006/table">
            <a:tbl>
              <a:tblPr/>
              <a:tblGrid>
                <a:gridCol w="485518"/>
                <a:gridCol w="2320804"/>
                <a:gridCol w="4394476"/>
              </a:tblGrid>
              <a:tr h="68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nn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Название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изображения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Назначение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Местный вид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r>
                        <a:rPr lang="ru-RU" dirty="0" smtClean="0"/>
                        <a:t>  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Местный разрез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55">
                <a:tc>
                  <a:txBody>
                    <a:bodyPr/>
                    <a:lstStyle/>
                    <a:p>
                      <a:r>
                        <a:rPr lang="ru-RU" dirty="0" smtClean="0"/>
                        <a:t>  3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Местный разрез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Профильный разрез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Б-Б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Вынесенное сечение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Дополнительный вид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А</a:t>
                      </a:r>
                      <a:endParaRPr lang="ru-RU" sz="3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4" descr="Чертеж.jpg"/>
          <p:cNvPicPr>
            <a:picLocks noChangeAspect="1" noChangeArrowheads="1"/>
          </p:cNvPicPr>
          <p:nvPr/>
        </p:nvPicPr>
        <p:blipFill>
          <a:blip r:embed="rId2" cstate="print"/>
          <a:srcRect l="55391" t="33316" r="14144" b="47086"/>
          <a:stretch>
            <a:fillRect/>
          </a:stretch>
        </p:blipFill>
        <p:spPr bwMode="auto">
          <a:xfrm>
            <a:off x="5364088" y="4005064"/>
            <a:ext cx="87129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 тур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«Расшифруй!»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aa82a16d4006507448d2f1bb79b808b8.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357562"/>
            <a:ext cx="3692656" cy="3094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«Расшифруй!»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196753"/>
          <a:ext cx="7776864" cy="4990002"/>
        </p:xfrm>
        <a:graphic>
          <a:graphicData uri="http://schemas.openxmlformats.org/drawingml/2006/table">
            <a:tbl>
              <a:tblPr/>
              <a:tblGrid>
                <a:gridCol w="885136"/>
                <a:gridCol w="6891728"/>
              </a:tblGrid>
              <a:tr h="804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Определение</a:t>
                      </a:r>
                      <a:endParaRPr lang="ru-RU" sz="20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Видом называется графическое   ...................                                   видимой, обращенной к наблюдателю части поверхности (стороны) предмета. </a:t>
                      </a:r>
                      <a:r>
                        <a:rPr lang="ru-RU" sz="2000" u="sng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</a:t>
                      </a:r>
                      <a:endParaRPr lang="ru-RU" sz="20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Разрез - графическое изображение детали, мысленно рассеченной ................., на котором показывают то, что попало в эту плоскость и расположенное за ней.</a:t>
                      </a:r>
                      <a:endParaRPr lang="ru-RU" sz="20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Наложенное сечение - это сечение, которое изображают </a:t>
                      </a:r>
                      <a:r>
                        <a:rPr lang="ru-RU" sz="2000" baseline="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непосредственно </a:t>
                      </a: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на.........   детали</a:t>
                      </a:r>
                      <a:endParaRPr lang="ru-RU" sz="20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«Расшифруй!»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81062" y="1295384"/>
            <a:ext cx="7715304" cy="449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ВНИМАНИЕ!!!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ПРАВИЛЬНЫЕ  ОТВЕТЫ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aa82a16d4006507448d2f1bb79b808b8.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214818"/>
            <a:ext cx="2857520" cy="2394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«Расшифруй!»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1124744"/>
          <a:ext cx="7416824" cy="5424095"/>
        </p:xfrm>
        <a:graphic>
          <a:graphicData uri="http://schemas.openxmlformats.org/drawingml/2006/table">
            <a:tbl>
              <a:tblPr/>
              <a:tblGrid>
                <a:gridCol w="844158"/>
                <a:gridCol w="6572666"/>
              </a:tblGrid>
              <a:tr h="852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Определение</a:t>
                      </a:r>
                      <a:endParaRPr lang="ru-RU" sz="20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Видом называется графическое   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изображение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видимой, обращенной к наблюдателю части поверхности (стороны) предмета. </a:t>
                      </a:r>
                      <a:r>
                        <a:rPr lang="ru-RU" sz="2000" u="sng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</a:t>
                      </a:r>
                      <a:endParaRPr lang="ru-RU" sz="20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Разрез - графическое изображение детали, мысленно </a:t>
                      </a:r>
                      <a:r>
                        <a:rPr lang="ru-RU" sz="2000" baseline="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рассеченной 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плоскостью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 котором показывают то, что попало в эту плоскость и расположенное за ней.</a:t>
                      </a:r>
                      <a:endParaRPr lang="ru-RU" sz="20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Наложенное сечение - это сечение, которое изображают </a:t>
                      </a:r>
                      <a:r>
                        <a:rPr lang="ru-RU" sz="2000" baseline="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непосредственно на 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виде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детали</a:t>
                      </a:r>
                      <a:endParaRPr lang="ru-RU" sz="20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 тур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Профессиональные навыки»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mont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214686"/>
            <a:ext cx="3905259" cy="2928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«Профессиональные навыки»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20" descr="5555.jpg"/>
          <p:cNvPicPr>
            <a:picLocks noChangeAspect="1" noChangeArrowheads="1"/>
          </p:cNvPicPr>
          <p:nvPr/>
        </p:nvPicPr>
        <p:blipFill>
          <a:blip r:embed="rId2" cstate="print"/>
          <a:srcRect r="4016"/>
          <a:stretch>
            <a:fillRect/>
          </a:stretch>
        </p:blipFill>
        <p:spPr bwMode="auto">
          <a:xfrm>
            <a:off x="467544" y="3789040"/>
            <a:ext cx="2684671" cy="231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9" descr="666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509012"/>
            <a:ext cx="2448272" cy="206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Рисунок 23" descr="3333.jpg"/>
          <p:cNvPicPr>
            <a:picLocks noChangeAspect="1" noChangeArrowheads="1"/>
          </p:cNvPicPr>
          <p:nvPr/>
        </p:nvPicPr>
        <p:blipFill>
          <a:blip r:embed="rId4" cstate="print"/>
          <a:srcRect l="10794" t="41148" r="5278" b="37759"/>
          <a:stretch>
            <a:fillRect/>
          </a:stretch>
        </p:blipFill>
        <p:spPr bwMode="auto">
          <a:xfrm rot="10800000">
            <a:off x="3851920" y="4005064"/>
            <a:ext cx="4067944" cy="208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18" descr="666.jpg"/>
          <p:cNvPicPr>
            <a:picLocks noChangeAspect="1" noChangeArrowheads="1"/>
          </p:cNvPicPr>
          <p:nvPr/>
        </p:nvPicPr>
        <p:blipFill>
          <a:blip r:embed="rId5" cstate="print"/>
          <a:srcRect l="10306" t="15878" r="3372" b="53333"/>
          <a:stretch>
            <a:fillRect/>
          </a:stretch>
        </p:blipFill>
        <p:spPr bwMode="auto">
          <a:xfrm>
            <a:off x="3851920" y="1556792"/>
            <a:ext cx="4009802" cy="202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99592" y="908720"/>
            <a:ext cx="706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Исправьте изображение соединения вида и разреза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«Профессиональные навыки»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81062" y="1295384"/>
            <a:ext cx="7715304" cy="449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ВНИМАНИЕ!!!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ПРАВИЛЬНЫЕ  ОТВЕТЫ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 descr="mont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143380"/>
            <a:ext cx="285752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«Профессиональные навыки»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888.jpg"/>
          <p:cNvPicPr>
            <a:picLocks noChangeAspect="1"/>
          </p:cNvPicPr>
          <p:nvPr/>
        </p:nvPicPr>
        <p:blipFill>
          <a:blip r:embed="rId2" cstate="print"/>
          <a:srcRect l="9962" t="14300" r="4031" b="50000"/>
          <a:stretch>
            <a:fillRect/>
          </a:stretch>
        </p:blipFill>
        <p:spPr>
          <a:xfrm>
            <a:off x="3707904" y="980728"/>
            <a:ext cx="4667813" cy="2736304"/>
          </a:xfrm>
          <a:prstGeom prst="rect">
            <a:avLst/>
          </a:prstGeom>
        </p:spPr>
      </p:pic>
      <p:pic>
        <p:nvPicPr>
          <p:cNvPr id="5" name="Рисунок 4" descr="Чертеж.cdw333.cdw55555555.jpg"/>
          <p:cNvPicPr>
            <a:picLocks noChangeAspect="1"/>
          </p:cNvPicPr>
          <p:nvPr/>
        </p:nvPicPr>
        <p:blipFill>
          <a:blip r:embed="rId3" cstate="print"/>
          <a:srcRect l="11836" t="40550" r="7316" b="39500"/>
          <a:stretch>
            <a:fillRect/>
          </a:stretch>
        </p:blipFill>
        <p:spPr>
          <a:xfrm>
            <a:off x="3623635" y="4005064"/>
            <a:ext cx="5024955" cy="2520280"/>
          </a:xfrm>
          <a:prstGeom prst="rect">
            <a:avLst/>
          </a:prstGeom>
        </p:spPr>
      </p:pic>
      <p:pic>
        <p:nvPicPr>
          <p:cNvPr id="6" name="Рисунок 20" descr="5555.jpg"/>
          <p:cNvPicPr>
            <a:picLocks noChangeAspect="1" noChangeArrowheads="1"/>
          </p:cNvPicPr>
          <p:nvPr/>
        </p:nvPicPr>
        <p:blipFill>
          <a:blip r:embed="rId4" cstate="print"/>
          <a:srcRect r="4016"/>
          <a:stretch>
            <a:fillRect/>
          </a:stretch>
        </p:blipFill>
        <p:spPr bwMode="auto">
          <a:xfrm>
            <a:off x="467544" y="3789040"/>
            <a:ext cx="2684671" cy="231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9" descr="666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273325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142984"/>
            <a:ext cx="7429552" cy="4495816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 документом регламентируются изображения на чертеже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Гражданским кодексом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Правилами устройства электроустановок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ГОСТ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Правилами технической эксплуатации</a:t>
            </a: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 тур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«Что? Где? Когда?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yelektrifikaciya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214686"/>
            <a:ext cx="5425440" cy="325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«Что? Где? Когда?»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980728"/>
            <a:ext cx="7411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Команды обмениваются вопросами, </a:t>
            </a:r>
          </a:p>
          <a:p>
            <a:r>
              <a:rPr lang="ru-RU" sz="4800" dirty="0" smtClean="0">
                <a:solidFill>
                  <a:srgbClr val="0070C0"/>
                </a:solidFill>
              </a:rPr>
              <a:t>приготовленными заранее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27650" name="Picture 2" descr="http://cherch.ru/images/stories/pic1/cherch0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01008"/>
            <a:ext cx="4154939" cy="3096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071538" y="285728"/>
            <a:ext cx="7715304" cy="492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ВСЕМ СПАСИБО!!!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1-575x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071942"/>
            <a:ext cx="3000396" cy="224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Дополнительный тур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«Не растеряйся!»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98Q7NFG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214686"/>
            <a:ext cx="491386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 тур. «Не растеряйся!»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 fontScale="92500" lnSpcReduction="10000"/>
          </a:bodyPr>
          <a:lstStyle/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Каждой команде выдается по конверту с карточками, на которых изображены  вид и сечения детали. На виде и сечениях есть ошибки, которые можно исправить. Также необходимо добавить недостающее изображение местного разреза. Предлагается участникам выполнить чертеж в тетради с внесенными изменениями и проверить не следующем уроке. 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«Не растеряйся!»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Карточка 1</a:t>
            </a: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9" descr="11 пп.jpg"/>
          <p:cNvPicPr>
            <a:picLocks noChangeAspect="1" noChangeArrowheads="1"/>
          </p:cNvPicPr>
          <p:nvPr/>
        </p:nvPicPr>
        <p:blipFill>
          <a:blip r:embed="rId2" cstate="print"/>
          <a:srcRect l="11162" t="8121" r="13844" b="48790"/>
          <a:stretch>
            <a:fillRect/>
          </a:stretch>
        </p:blipFill>
        <p:spPr bwMode="auto">
          <a:xfrm>
            <a:off x="1691680" y="2060848"/>
            <a:ext cx="5570215" cy="452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«Не растеряйся!»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Карточка 2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Рисунок 28" descr="15.jpg"/>
          <p:cNvPicPr>
            <a:picLocks noChangeAspect="1" noChangeArrowheads="1"/>
          </p:cNvPicPr>
          <p:nvPr/>
        </p:nvPicPr>
        <p:blipFill>
          <a:blip r:embed="rId2" cstate="print"/>
          <a:srcRect l="14252" t="14909" r="5305" b="50424"/>
          <a:stretch>
            <a:fillRect/>
          </a:stretch>
        </p:blipFill>
        <p:spPr bwMode="auto">
          <a:xfrm>
            <a:off x="1331640" y="2132856"/>
            <a:ext cx="6226537" cy="379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Какой разрез показывает какой-то  отдельный элемент строения детали?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Выборочный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 Местный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Частичный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Специализированный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715304" cy="4495816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Выберите из списка название сечения, которое выполняется непосредственно на виде детали.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А) Наложенное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Б) Видовое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В) Совмещенное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Г) Видимое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5504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764704"/>
            <a:ext cx="7715304" cy="1296144"/>
          </a:xfrm>
        </p:spPr>
        <p:txBody>
          <a:bodyPr>
            <a:normAutofit fontScale="25000" lnSpcReduction="20000"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800" dirty="0" smtClean="0">
                <a:solidFill>
                  <a:srgbClr val="0070C0"/>
                </a:solidFill>
              </a:rPr>
              <a:t>5.Выберите изображение вида детали.</a:t>
            </a:r>
          </a:p>
          <a:p>
            <a:endParaRPr lang="ru-RU" sz="1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800" dirty="0" smtClean="0"/>
              <a:t> </a:t>
            </a: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96" descr="1"/>
          <p:cNvPicPr>
            <a:picLocks noChangeAspect="1" noChangeArrowheads="1"/>
          </p:cNvPicPr>
          <p:nvPr/>
        </p:nvPicPr>
        <p:blipFill>
          <a:blip r:embed="rId2" cstate="print"/>
          <a:srcRect r="48705"/>
          <a:stretch>
            <a:fillRect/>
          </a:stretch>
        </p:blipFill>
        <p:spPr bwMode="auto">
          <a:xfrm>
            <a:off x="395536" y="2420888"/>
            <a:ext cx="220932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05"/>
          <p:cNvPicPr>
            <a:picLocks noChangeAspect="1" noChangeArrowheads="1"/>
          </p:cNvPicPr>
          <p:nvPr/>
        </p:nvPicPr>
        <p:blipFill>
          <a:blip r:embed="rId3" cstate="print"/>
          <a:srcRect l="27155" t="54745" r="29459" b="16545"/>
          <a:stretch>
            <a:fillRect/>
          </a:stretch>
        </p:blipFill>
        <p:spPr bwMode="auto">
          <a:xfrm>
            <a:off x="2987824" y="2996952"/>
            <a:ext cx="26053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202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 l="9534" t="14214" r="28123" b="56599"/>
          <a:stretch>
            <a:fillRect/>
          </a:stretch>
        </p:blipFill>
        <p:spPr bwMode="auto">
          <a:xfrm>
            <a:off x="5940152" y="2708920"/>
            <a:ext cx="301423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544522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544522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544522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I тур. «Вопрос - ответ»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908720"/>
            <a:ext cx="7715304" cy="12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6. Определите на каком рисунке  сечение детали сделано правильно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214"/>
          <p:cNvPicPr>
            <a:picLocks noChangeAspect="1" noChangeArrowheads="1"/>
          </p:cNvPicPr>
          <p:nvPr/>
        </p:nvPicPr>
        <p:blipFill>
          <a:blip r:embed="rId2" cstate="print"/>
          <a:srcRect l="45932"/>
          <a:stretch>
            <a:fillRect/>
          </a:stretch>
        </p:blipFill>
        <p:spPr bwMode="auto">
          <a:xfrm>
            <a:off x="3491880" y="2204864"/>
            <a:ext cx="2116138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" descr="Фрагмент.jpg"/>
          <p:cNvPicPr>
            <a:picLocks noChangeAspect="1" noChangeArrowheads="1"/>
          </p:cNvPicPr>
          <p:nvPr/>
        </p:nvPicPr>
        <p:blipFill>
          <a:blip r:embed="rId3" cstate="print"/>
          <a:srcRect r="49408"/>
          <a:stretch>
            <a:fillRect/>
          </a:stretch>
        </p:blipFill>
        <p:spPr bwMode="auto">
          <a:xfrm>
            <a:off x="251520" y="4293096"/>
            <a:ext cx="31369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1" descr="Фрагмент.jpg"/>
          <p:cNvPicPr>
            <a:picLocks noChangeAspect="1" noChangeArrowheads="1"/>
          </p:cNvPicPr>
          <p:nvPr/>
        </p:nvPicPr>
        <p:blipFill>
          <a:blip r:embed="rId3" cstate="print"/>
          <a:srcRect l="52550"/>
          <a:stretch>
            <a:fillRect/>
          </a:stretch>
        </p:blipFill>
        <p:spPr bwMode="auto">
          <a:xfrm>
            <a:off x="5724128" y="4365104"/>
            <a:ext cx="294481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3573016"/>
            <a:ext cx="45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573016"/>
            <a:ext cx="605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Б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1937</TotalTime>
  <Words>903</Words>
  <Application>Microsoft Office PowerPoint</Application>
  <PresentationFormat>Экран (4:3)</PresentationFormat>
  <Paragraphs>787</Paragraphs>
  <Slides>56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                                </vt:lpstr>
      <vt:lpstr>                                </vt:lpstr>
      <vt:lpstr>                        I тур  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I тур. «Вопрос - ответ»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I тур. «Вопрос - ответ»            </vt:lpstr>
      <vt:lpstr>                      II тур    «САПЕР»            </vt:lpstr>
      <vt:lpstr>                     II тур. «САПЕР»            </vt:lpstr>
      <vt:lpstr> II тур. «САПЕР» </vt:lpstr>
      <vt:lpstr>II тур. «САПЕР» </vt:lpstr>
      <vt:lpstr>                     II тур. «САПЕР»            </vt:lpstr>
      <vt:lpstr>                     II тур. «САПЕР»            </vt:lpstr>
      <vt:lpstr>                     II тур. «САПЕР»            </vt:lpstr>
      <vt:lpstr>II тур. «САПЕР» </vt:lpstr>
      <vt:lpstr>                     III тур   «ПАЗЛЫ»            </vt:lpstr>
      <vt:lpstr>                     III тур. «ПАЗЛЫ»            </vt:lpstr>
      <vt:lpstr>                     III тур. «ПАЗЛЫ»            </vt:lpstr>
      <vt:lpstr>                     III тур. «ПАЗЛЫ»            </vt:lpstr>
      <vt:lpstr>                       IV тур  «Чтобы это значило?»            </vt:lpstr>
      <vt:lpstr>                     IV тур. «Чтобы это значило?»            </vt:lpstr>
      <vt:lpstr>                     IV тур. «Чтобы это значило?»            </vt:lpstr>
      <vt:lpstr> IV тур. «Чтобы это значило?» </vt:lpstr>
      <vt:lpstr>                     V тур   «Расшифруй!»            </vt:lpstr>
      <vt:lpstr>                     V тур. «Расшифруй!»            </vt:lpstr>
      <vt:lpstr>                     V тур. «Расшифруй!»             </vt:lpstr>
      <vt:lpstr>                     V тур. «Расшифруй!»            </vt:lpstr>
      <vt:lpstr>                     VI тур   «Профессиональные навыки»            </vt:lpstr>
      <vt:lpstr>                     VI тур. «Профессиональные навыки»            </vt:lpstr>
      <vt:lpstr>                     VI тур. «Профессиональные навыки»             </vt:lpstr>
      <vt:lpstr>                     VI тур. «Профессиональные навыки»            </vt:lpstr>
      <vt:lpstr>                     VII тур   «Что? Где? Когда?»            </vt:lpstr>
      <vt:lpstr>                     VII тур. «Что? Где? Когда?»            </vt:lpstr>
      <vt:lpstr>Слайд 52</vt:lpstr>
      <vt:lpstr>                     Дополнительный тур   «Не растеряйся!»            </vt:lpstr>
      <vt:lpstr>                     V тур. «Не растеряйся!»            </vt:lpstr>
      <vt:lpstr>                     «Не растеряйся!»            </vt:lpstr>
      <vt:lpstr>                    «Не растеряйся!»         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АВИАЦИОННЫЙ ТЕХНИКУМ   ФЕДЕРАЛЬНОГО ГОСУДАРСТВЕННОГО АВТОНОМНОГО ОБРАЗОВАТЕЛЬНОГО УЧРЕЖДЕНИЯ ВЫСШЕГО ОБРАЗОВАНИЯ «САМАРСКИЙ ГОСУДАРСТВЕННЫЙ АЭРОКОСМИЧЕСКИЙ УНИВЕРСИТЕТ ИМЕНИ АКАДЕМИКА С.П.КОРОЛЕВА (НАЦИОНАЛЬНЫЙ ИССЛЕДОВАТЕЛЬСКИЙ УНИВЕРСИТЕТ)</dc:title>
  <dc:creator>Надежда</dc:creator>
  <cp:lastModifiedBy>Пользователь</cp:lastModifiedBy>
  <cp:revision>175</cp:revision>
  <dcterms:created xsi:type="dcterms:W3CDTF">2014-12-12T15:47:06Z</dcterms:created>
  <dcterms:modified xsi:type="dcterms:W3CDTF">2018-12-12T12:56:21Z</dcterms:modified>
</cp:coreProperties>
</file>