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763363541821424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3530431337592229E-3"/>
          <c:y val="9.1865934226486257E-2"/>
          <c:w val="0.78451542613777059"/>
          <c:h val="0.87755051569612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</c:v>
                </c:pt>
              </c:strCache>
            </c:strRef>
          </c:tx>
          <c:dLbls>
            <c:dLbl>
              <c:idx val="0"/>
              <c:layout>
                <c:manualLayout>
                  <c:x val="5.7523151587183623E-2"/>
                  <c:y val="-7.0374600691247458E-2"/>
                </c:manualLayout>
              </c:layout>
              <c:tx>
                <c:rich>
                  <a:bodyPr/>
                  <a:lstStyle/>
                  <a:p>
                    <a:fld id="{00574D8A-2C6B-4C4B-8E2F-EF39D063038E}" type="CELLRANGE">
                      <a:rPr lang="en-US" baseline="0"/>
                      <a:pPr/>
                      <a:t>[ДИАПАЗОН ЯЧЕЕК]</a:t>
                    </a:fld>
                    <a:r>
                      <a:rPr lang="en-US" baseline="0"/>
                      <a:t>; </a:t>
                    </a:r>
                    <a:fld id="{BB14296A-1EBD-4C24-8E37-47FE31582980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535-475D-8916-07CC115EA51C}"/>
                </c:ext>
              </c:extLst>
            </c:dLbl>
            <c:dLbl>
              <c:idx val="1"/>
              <c:layout>
                <c:manualLayout>
                  <c:x val="-7.0542514732828215E-2"/>
                  <c:y val="-7.0289564477615127E-2"/>
                </c:manualLayout>
              </c:layout>
              <c:tx>
                <c:rich>
                  <a:bodyPr/>
                  <a:lstStyle/>
                  <a:p>
                    <a:fld id="{A0B7468C-11C2-47C2-BA97-D3C6C6C107E3}" type="CELLRANGE">
                      <a:rPr lang="en-US" baseline="0" dirty="0"/>
                      <a:pPr/>
                      <a:t>[ДИАПАЗОН ЯЧЕЕК]</a:t>
                    </a:fld>
                    <a:r>
                      <a:rPr lang="en-US" baseline="0" dirty="0"/>
                      <a:t>; </a:t>
                    </a:r>
                    <a:fld id="{A4B48B7C-7951-48BD-BBB2-B93394CECA1A}" type="PERCENTAGE">
                      <a:rPr lang="en-US" baseline="0" dirty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535-475D-8916-07CC115EA51C}"/>
                </c:ext>
              </c:extLst>
            </c:dLbl>
            <c:dLbl>
              <c:idx val="2"/>
              <c:layout>
                <c:manualLayout>
                  <c:x val="-5.0386272470658182E-2"/>
                  <c:y val="-1.2365444935342927E-3"/>
                </c:manualLayout>
              </c:layout>
              <c:tx>
                <c:rich>
                  <a:bodyPr/>
                  <a:lstStyle/>
                  <a:p>
                    <a:fld id="{8ACD6E4A-3239-43CC-B1F4-AEBCEA9EB07C}" type="CELLRANGE">
                      <a:rPr lang="en-US" baseline="0" dirty="0"/>
                      <a:pPr/>
                      <a:t>[ДИАПАЗОН ЯЧЕЕК]</a:t>
                    </a:fld>
                    <a:r>
                      <a:rPr lang="en-US" baseline="0" dirty="0"/>
                      <a:t>; </a:t>
                    </a:r>
                    <a:fld id="{B6B4FD6E-D3E8-4ED2-B953-52F0DA38FCA4}" type="PERCENTAGE">
                      <a:rPr lang="en-US" baseline="0" dirty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C535-475D-8916-07CC115EA51C}"/>
                </c:ext>
              </c:extLst>
            </c:dLbl>
            <c:dLbl>
              <c:idx val="3"/>
              <c:layout>
                <c:manualLayout>
                  <c:x val="1.8804041004308426E-2"/>
                  <c:y val="-3.9509879419790554E-2"/>
                </c:manualLayout>
              </c:layout>
              <c:tx>
                <c:rich>
                  <a:bodyPr/>
                  <a:lstStyle/>
                  <a:p>
                    <a:fld id="{243CAE42-77A5-4319-97A2-F49C753C0424}" type="CELLRANGE">
                      <a:rPr lang="en-US" baseline="0" dirty="0"/>
                      <a:pPr/>
                      <a:t>[ДИАПАЗОН ЯЧЕЕК]</a:t>
                    </a:fld>
                    <a:r>
                      <a:rPr lang="en-US" baseline="0" dirty="0"/>
                      <a:t>; </a:t>
                    </a:r>
                    <a:fld id="{057DA3E2-00EF-4E07-A2E6-DBC05D957D52}" type="PERCENTAGE">
                      <a:rPr lang="en-US" baseline="0" dirty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535-475D-8916-07CC115EA51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F1DD1458-C0BE-4B6D-95FE-B5F03E429E0D}" type="CELLRANGE">
                      <a:rPr lang="en-US"/>
                      <a:pPr/>
                      <a:t>[ДИАПАЗОН ЯЧЕЕК]</a:t>
                    </a:fld>
                    <a:r>
                      <a:rPr lang="en-US" baseline="0"/>
                      <a:t>; </a:t>
                    </a:r>
                    <a:fld id="{DD0D8BFD-46C0-48FE-B979-6350AB22F039}" type="PERCENTAGE">
                      <a:rPr lang="en-US" baseline="0"/>
                      <a:pPr/>
                      <a:t>[ПРОЦЕНТ]</a:t>
                    </a:fld>
                    <a:endParaRPr lang="en-US" baseline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535-475D-8916-07CC115EA51C}"/>
                </c:ext>
              </c:extLst>
            </c:dLbl>
            <c:dLbl>
              <c:idx val="5"/>
              <c:layout>
                <c:manualLayout>
                  <c:x val="0.10270465012628137"/>
                  <c:y val="-4.1966417734407005E-3"/>
                </c:manualLayout>
              </c:layout>
              <c:tx>
                <c:rich>
                  <a:bodyPr/>
                  <a:lstStyle/>
                  <a:p>
                    <a:fld id="{B84FF6D5-4E58-4C99-9591-CBF37970B5D3}" type="CELLRANGE">
                      <a:rPr lang="en-US" baseline="0" dirty="0"/>
                      <a:pPr/>
                      <a:t>[ДИАПАЗОН ЯЧЕЕК]</a:t>
                    </a:fld>
                    <a:r>
                      <a:rPr lang="en-US" baseline="0" dirty="0"/>
                      <a:t>; </a:t>
                    </a:r>
                    <a:fld id="{12A27D93-F1FD-4A24-9622-67CDC203DEDF}" type="PERCENTAGE">
                      <a:rPr lang="en-US" baseline="0" dirty="0"/>
                      <a:pPr/>
                      <a:t>[ПРОЦЕНТ]</a:t>
                    </a:fld>
                    <a:endParaRPr lang="en-US" baseline="0" dirty="0"/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C535-475D-8916-07CC115EA51C}"/>
                </c:ext>
              </c:extLst>
            </c:dLbl>
            <c:spPr>
              <a:noFill/>
              <a:ln>
                <a:noFill/>
              </a:ln>
              <a:effectLst/>
            </c:spPr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DataLabelsRange val="1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168</c:v>
                </c:pt>
                <c:pt idx="2">
                  <c:v>235</c:v>
                </c:pt>
                <c:pt idx="3">
                  <c:v>95</c:v>
                </c:pt>
                <c:pt idx="4">
                  <c:v>19</c:v>
                </c:pt>
                <c:pt idx="5">
                  <c:v>6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Лист1!$B$2:$B$7</c15:f>
                <c15:dlblRangeCache>
                  <c:ptCount val="6"/>
                  <c:pt idx="0">
                    <c:v>2</c:v>
                  </c:pt>
                  <c:pt idx="1">
                    <c:v>168</c:v>
                  </c:pt>
                  <c:pt idx="2">
                    <c:v>235</c:v>
                  </c:pt>
                  <c:pt idx="3">
                    <c:v>95</c:v>
                  </c:pt>
                  <c:pt idx="4">
                    <c:v>19</c:v>
                  </c:pt>
                  <c:pt idx="5">
                    <c:v>6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C535-475D-8916-07CC115EA51C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12712372007073167"/>
          <c:y val="0"/>
        </c:manualLayout>
      </c:layout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2479076937996839"/>
          <c:y val="0.29496069079231424"/>
          <c:w val="0.87520923062003175"/>
          <c:h val="0.359144275839770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из высказываний, по Вашему мнению, подходят для характеристики организации учебного процесса в ГБПОУ «СЭК»? (выберите не более 3-х вариантов)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FB6C1CE6-BB7E-4259-A284-CF1AF8241889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ACE-409A-A75B-5A52DD9464A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44BA3B0-49F7-4C3F-9C38-70D7A2A4919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ACE-409A-A75B-5A52DD9464A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B3D1BA9-D654-47B8-AE44-A03CCA4A5FF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ACE-409A-A75B-5A52DD9464A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CB01544-4E63-4C49-B43D-7EFCA2D9E25A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ACE-409A-A75B-5A52DD9464A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91B01BAE-59F9-468F-8652-BDAFE0A75ADB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BACE-409A-A75B-5A52DD9464A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03EFCCC1-A03D-47E5-B63C-7A8DFF5BA38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BACE-409A-A75B-5A52DD9464A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38019260-F02E-41BC-BE35-F53EE796605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BACE-409A-A75B-5A52DD9464A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589A2CB8-D4C1-4CCD-AB92-4A1899F287A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BACE-409A-A75B-5A52DD9464AF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54C07938-D981-4DDA-8DEA-3767FBC1FB8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BACE-409A-A75B-5A52DD9464A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CE-409A-A75B-5A52DD9464A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ACE-409A-A75B-5A52DD9464AF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Учебный процесс организован на высоком уровне</c:v>
                </c:pt>
                <c:pt idx="1">
                  <c:v>Уровень учебно-методического обеспечения удовлетворителен</c:v>
                </c:pt>
                <c:pt idx="2">
                  <c:v>Осуществляется последовательность и преемственность в преподавании учебных дисциплин</c:v>
                </c:pt>
                <c:pt idx="3">
                  <c:v>Качество преподавания хорошее</c:v>
                </c:pt>
                <c:pt idx="4">
                  <c:v>Несоответствие изучаемых дисциплин получаемой специальности</c:v>
                </c:pt>
                <c:pt idx="5">
                  <c:v>Перегруженность аудиторными занятиями</c:v>
                </c:pt>
                <c:pt idx="6">
                  <c:v>Неудовлетворенность качеством преподавания в целом</c:v>
                </c:pt>
                <c:pt idx="7">
                  <c:v>Неудовлетворительная организация зачетов и экзаменов</c:v>
                </c:pt>
                <c:pt idx="8">
                  <c:v>Другое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266</c:v>
                </c:pt>
                <c:pt idx="1">
                  <c:v>215</c:v>
                </c:pt>
                <c:pt idx="2">
                  <c:v>99</c:v>
                </c:pt>
                <c:pt idx="3">
                  <c:v>291</c:v>
                </c:pt>
                <c:pt idx="4">
                  <c:v>47</c:v>
                </c:pt>
                <c:pt idx="5">
                  <c:v>69</c:v>
                </c:pt>
                <c:pt idx="6">
                  <c:v>39</c:v>
                </c:pt>
                <c:pt idx="7">
                  <c:v>40</c:v>
                </c:pt>
                <c:pt idx="8">
                  <c:v>4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Лист1!$D$2:$D$11</c15:f>
                <c15:dlblRangeCache>
                  <c:ptCount val="10"/>
                  <c:pt idx="0">
                    <c:v>50,67%</c:v>
                  </c:pt>
                  <c:pt idx="1">
                    <c:v>40,95%</c:v>
                  </c:pt>
                  <c:pt idx="2">
                    <c:v>18,86%</c:v>
                  </c:pt>
                  <c:pt idx="3">
                    <c:v>55,43%</c:v>
                  </c:pt>
                  <c:pt idx="4">
                    <c:v>8,95%</c:v>
                  </c:pt>
                  <c:pt idx="5">
                    <c:v>13,14%</c:v>
                  </c:pt>
                  <c:pt idx="6">
                    <c:v>7,43%</c:v>
                  </c:pt>
                  <c:pt idx="7">
                    <c:v>7,62%</c:v>
                  </c:pt>
                  <c:pt idx="8">
                    <c:v>0,76%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BACE-409A-A75B-5A52DD9464AF}"/>
            </c:ext>
          </c:extLst>
        </c:ser>
        <c:dLbls/>
        <c:axId val="81090816"/>
        <c:axId val="81121280"/>
      </c:barChart>
      <c:catAx>
        <c:axId val="81090816"/>
        <c:scaling>
          <c:orientation val="minMax"/>
        </c:scaling>
        <c:axPos val="b"/>
        <c:numFmt formatCode="General" sourceLinked="0"/>
        <c:tickLblPos val="nextTo"/>
        <c:crossAx val="81121280"/>
        <c:crosses val="autoZero"/>
        <c:auto val="1"/>
        <c:lblAlgn val="ctr"/>
        <c:lblOffset val="100"/>
      </c:catAx>
      <c:valAx>
        <c:axId val="81121280"/>
        <c:scaling>
          <c:orientation val="minMax"/>
        </c:scaling>
        <c:axPos val="l"/>
        <c:majorGridlines/>
        <c:numFmt formatCode="General" sourceLinked="1"/>
        <c:tickLblPos val="nextTo"/>
        <c:crossAx val="810908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581636475653307"/>
          <c:y val="3.9778539011830254E-2"/>
          <c:w val="0.66989572324838131"/>
          <c:h val="0.4570330614375960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Организацией учебного процесса</c:v>
                </c:pt>
                <c:pt idx="1">
                  <c:v>Бытовыми условиями проживания в общежитии</c:v>
                </c:pt>
                <c:pt idx="2">
                  <c:v>Организацией свободного времени</c:v>
                </c:pt>
                <c:pt idx="3">
                  <c:v>Организацией питания</c:v>
                </c:pt>
                <c:pt idx="4">
                  <c:v>Взаимоотношениями между студентами</c:v>
                </c:pt>
                <c:pt idx="5">
                  <c:v>Взаимоотношениями с преподавателями</c:v>
                </c:pt>
                <c:pt idx="6">
                  <c:v>Взаимоотношениями с заведующими кафедры, руководителями факультета</c:v>
                </c:pt>
                <c:pt idx="7">
                  <c:v>Медицинским обслуживанием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353</c:v>
                </c:pt>
                <c:pt idx="1">
                  <c:v>266</c:v>
                </c:pt>
                <c:pt idx="2">
                  <c:v>336</c:v>
                </c:pt>
                <c:pt idx="3">
                  <c:v>330</c:v>
                </c:pt>
                <c:pt idx="4">
                  <c:v>429</c:v>
                </c:pt>
                <c:pt idx="5">
                  <c:v>341</c:v>
                </c:pt>
                <c:pt idx="6">
                  <c:v>399</c:v>
                </c:pt>
                <c:pt idx="7">
                  <c:v>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19-4FDF-B77B-22921A9997B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удовлетворен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Организацией учебного процесса</c:v>
                </c:pt>
                <c:pt idx="1">
                  <c:v>Бытовыми условиями проживания в общежитии</c:v>
                </c:pt>
                <c:pt idx="2">
                  <c:v>Организацией свободного времени</c:v>
                </c:pt>
                <c:pt idx="3">
                  <c:v>Организацией питания</c:v>
                </c:pt>
                <c:pt idx="4">
                  <c:v>Взаимоотношениями между студентами</c:v>
                </c:pt>
                <c:pt idx="5">
                  <c:v>Взаимоотношениями с преподавателями</c:v>
                </c:pt>
                <c:pt idx="6">
                  <c:v>Взаимоотношениями с заведующими кафедры, руководителями факультета</c:v>
                </c:pt>
                <c:pt idx="7">
                  <c:v>Медицинским обслуживанием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38</c:v>
                </c:pt>
                <c:pt idx="1">
                  <c:v>111</c:v>
                </c:pt>
                <c:pt idx="2">
                  <c:v>91</c:v>
                </c:pt>
                <c:pt idx="3">
                  <c:v>78</c:v>
                </c:pt>
                <c:pt idx="4">
                  <c:v>29</c:v>
                </c:pt>
                <c:pt idx="5">
                  <c:v>49</c:v>
                </c:pt>
                <c:pt idx="6">
                  <c:v>37</c:v>
                </c:pt>
                <c:pt idx="7">
                  <c:v>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19-4FDF-B77B-22921A9997B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Частично удовлетворен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Организацией учебного процесса</c:v>
                </c:pt>
                <c:pt idx="1">
                  <c:v>Бытовыми условиями проживания в общежитии</c:v>
                </c:pt>
                <c:pt idx="2">
                  <c:v>Организацией свободного времени</c:v>
                </c:pt>
                <c:pt idx="3">
                  <c:v>Организацией питания</c:v>
                </c:pt>
                <c:pt idx="4">
                  <c:v>Взаимоотношениями между студентами</c:v>
                </c:pt>
                <c:pt idx="5">
                  <c:v>Взаимоотношениями с преподавателями</c:v>
                </c:pt>
                <c:pt idx="6">
                  <c:v>Взаимоотношениями с заведующими кафедры, руководителями факультета</c:v>
                </c:pt>
                <c:pt idx="7">
                  <c:v>Медицинским обслуживанием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149</c:v>
                </c:pt>
                <c:pt idx="1">
                  <c:v>167</c:v>
                </c:pt>
                <c:pt idx="2">
                  <c:v>114</c:v>
                </c:pt>
                <c:pt idx="3">
                  <c:v>134</c:v>
                </c:pt>
                <c:pt idx="4">
                  <c:v>78</c:v>
                </c:pt>
                <c:pt idx="5">
                  <c:v>157</c:v>
                </c:pt>
                <c:pt idx="6">
                  <c:v>104</c:v>
                </c:pt>
                <c:pt idx="7">
                  <c:v>146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619-4FDF-B77B-22921A9997B3}"/>
            </c:ext>
          </c:extLst>
        </c:ser>
        <c:dLbls/>
        <c:axId val="81210368"/>
        <c:axId val="81212160"/>
      </c:barChart>
      <c:catAx>
        <c:axId val="81210368"/>
        <c:scaling>
          <c:orientation val="minMax"/>
        </c:scaling>
        <c:axPos val="b"/>
        <c:numFmt formatCode="General" sourceLinked="0"/>
        <c:tickLblPos val="nextTo"/>
        <c:crossAx val="81212160"/>
        <c:crosses val="autoZero"/>
        <c:auto val="1"/>
        <c:lblAlgn val="ctr"/>
        <c:lblOffset val="100"/>
      </c:catAx>
      <c:valAx>
        <c:axId val="81212160"/>
        <c:scaling>
          <c:orientation val="minMax"/>
        </c:scaling>
        <c:axPos val="l"/>
        <c:majorGridlines/>
        <c:numFmt formatCode="General" sourceLinked="1"/>
        <c:tickLblPos val="nextTo"/>
        <c:crossAx val="81210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78784466509384"/>
          <c:y val="0.20382922846612608"/>
          <c:w val="0.11969629637111029"/>
          <c:h val="0.7162765105160030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603213159426993"/>
          <c:y val="3.2089622709118679E-2"/>
          <c:w val="0.51715441039346188"/>
          <c:h val="0.510480489620685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Наличие необходимой научной литературы в библиотеке</c:v>
                </c:pt>
                <c:pt idx="1">
                  <c:v>Наличие компьютеров, используемых в учебном процессе</c:v>
                </c:pt>
                <c:pt idx="2">
                  <c:v>Количество мест в читальном зале</c:v>
                </c:pt>
                <c:pt idx="3">
                  <c:v>Возможностью работы в интернете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447</c:v>
                </c:pt>
                <c:pt idx="1">
                  <c:v>363</c:v>
                </c:pt>
                <c:pt idx="2">
                  <c:v>417</c:v>
                </c:pt>
                <c:pt idx="3">
                  <c:v>392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C-47C9-AF8F-D31EAD75B2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 довлетворен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Наличие необходимой научной литературы в библиотеке</c:v>
                </c:pt>
                <c:pt idx="1">
                  <c:v>Наличие компьютеров, используемых в учебном процессе</c:v>
                </c:pt>
                <c:pt idx="2">
                  <c:v>Количество мест в читальном зале</c:v>
                </c:pt>
                <c:pt idx="3">
                  <c:v>Возможностью работы в интернете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75</c:v>
                </c:pt>
                <c:pt idx="1">
                  <c:v>125</c:v>
                </c:pt>
                <c:pt idx="2">
                  <c:v>92</c:v>
                </c:pt>
                <c:pt idx="3">
                  <c:v>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2C-47C9-AF8F-D31EAD75B2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удовлетворен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Наличие необходимой научной литературы в библиотеке</c:v>
                </c:pt>
                <c:pt idx="1">
                  <c:v>Наличие компьютеров, используемых в учебном процессе</c:v>
                </c:pt>
                <c:pt idx="2">
                  <c:v>Количество мест в читальном зале</c:v>
                </c:pt>
                <c:pt idx="3">
                  <c:v>Возможностью работы в интернете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</c:v>
                </c:pt>
                <c:pt idx="1">
                  <c:v>51</c:v>
                </c:pt>
                <c:pt idx="2">
                  <c:v>25</c:v>
                </c:pt>
                <c:pt idx="3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2C-47C9-AF8F-D31EAD75B2E3}"/>
            </c:ext>
          </c:extLst>
        </c:ser>
        <c:ser>
          <c:idx val="3"/>
          <c:order val="3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Наличие необходимой научной литературы в библиотеке</c:v>
                </c:pt>
                <c:pt idx="1">
                  <c:v>Наличие компьютеров, используемых в учебном процессе</c:v>
                </c:pt>
                <c:pt idx="2">
                  <c:v>Количество мест в читальном зале</c:v>
                </c:pt>
                <c:pt idx="3">
                  <c:v>Возможностью работы в интернете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C2C-47C9-AF8F-D31EAD75B2E3}"/>
            </c:ext>
          </c:extLst>
        </c:ser>
        <c:dLbls/>
        <c:axId val="81306368"/>
        <c:axId val="81307904"/>
      </c:barChart>
      <c:catAx>
        <c:axId val="81306368"/>
        <c:scaling>
          <c:orientation val="minMax"/>
        </c:scaling>
        <c:axPos val="b"/>
        <c:numFmt formatCode="General" sourceLinked="0"/>
        <c:tickLblPos val="nextTo"/>
        <c:crossAx val="81307904"/>
        <c:crosses val="autoZero"/>
        <c:auto val="1"/>
        <c:lblAlgn val="ctr"/>
        <c:lblOffset val="100"/>
      </c:catAx>
      <c:valAx>
        <c:axId val="81307904"/>
        <c:scaling>
          <c:orientation val="minMax"/>
        </c:scaling>
        <c:axPos val="l"/>
        <c:majorGridlines/>
        <c:numFmt formatCode="General" sourceLinked="1"/>
        <c:tickLblPos val="nextTo"/>
        <c:crossAx val="81306368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277250179494269"/>
          <c:y val="0.22826397630476003"/>
          <c:w val="0.26262767957940802"/>
          <c:h val="0.5916567528988813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отношением со стороны преподавателей и сотрудников?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Удовлетворены ли Вы отношениями в студенческом коллективе?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9E36C13A-4048-4B2E-B9D2-CFBFD199A6B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6BE-4C09-8394-331EA6015F3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B092F05-4DDB-4CAB-BAFF-6304380A57E9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6BE-4C09-8394-331EA6015F3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84F0C83-4737-44A7-91B2-8908939FACF3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86BE-4C09-8394-331EA6015F3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8DCCCAA-429B-4C72-8DCE-2AE815C589C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86BE-4C09-8394-331EA6015F3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72958FD3-9A99-4DCF-A727-E8281B0B4BB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6BE-4C09-8394-331EA6015F34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Полностью удовлетворен(а)</c:v>
                </c:pt>
                <c:pt idx="1">
                  <c:v>Скорее удовлетворен(а)</c:v>
                </c:pt>
                <c:pt idx="2">
                  <c:v>Не очень удовлетворен(а)</c:v>
                </c:pt>
                <c:pt idx="3">
                  <c:v>Скорее не удовлетворен(а)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227</c:v>
                </c:pt>
                <c:pt idx="1">
                  <c:v>210</c:v>
                </c:pt>
                <c:pt idx="2">
                  <c:v>71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Лист1!$D$2:$D$6</c15:f>
                <c15:dlblRangeCache>
                  <c:ptCount val="5"/>
                  <c:pt idx="0">
                    <c:v>43,24%</c:v>
                  </c:pt>
                  <c:pt idx="1">
                    <c:v>40,00%</c:v>
                  </c:pt>
                  <c:pt idx="2">
                    <c:v>13,52%</c:v>
                  </c:pt>
                  <c:pt idx="3">
                    <c:v>2,29%</c:v>
                  </c:pt>
                  <c:pt idx="4">
                    <c:v>0,95%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86BE-4C09-8394-331EA6015F34}"/>
            </c:ext>
          </c:extLst>
        </c:ser>
        <c:dLbls/>
        <c:axId val="86855040"/>
        <c:axId val="86856832"/>
      </c:barChart>
      <c:catAx>
        <c:axId val="86855040"/>
        <c:scaling>
          <c:orientation val="minMax"/>
        </c:scaling>
        <c:axPos val="b"/>
        <c:numFmt formatCode="General" sourceLinked="0"/>
        <c:tickLblPos val="nextTo"/>
        <c:crossAx val="86856832"/>
        <c:crosses val="autoZero"/>
        <c:auto val="1"/>
        <c:lblAlgn val="ctr"/>
        <c:lblOffset val="100"/>
      </c:catAx>
      <c:valAx>
        <c:axId val="86856832"/>
        <c:scaling>
          <c:orientation val="minMax"/>
        </c:scaling>
        <c:axPos val="l"/>
        <c:majorGridlines/>
        <c:numFmt formatCode="General" sourceLinked="1"/>
        <c:tickLblPos val="nextTo"/>
        <c:crossAx val="868550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удовлетворены отношениями в студенческом коллективе?</a:t>
            </a:r>
          </a:p>
          <a:p>
            <a:pPr algn="l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 удовлетворены отношениями в студенческом коллективе?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29DC0C3C-E908-4CFD-AA68-577C2B50EA8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099-4D72-9E17-6B8E6127000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905AEAF-8595-43E8-9945-679598EF85CA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099-4D72-9E17-6B8E6127000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22A3B04-EE42-4E79-9227-3B43B55569E3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099-4D72-9E17-6B8E6127000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2871C21-C300-44BF-9986-C3A7065B689D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099-4D72-9E17-6B8E6127000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E774D95-BAA9-46B3-B309-A0790780953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099-4D72-9E17-6B8E61270006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Полностью удовлетворен(а)</c:v>
                </c:pt>
                <c:pt idx="1">
                  <c:v>Скорее удовлетворен(а)</c:v>
                </c:pt>
                <c:pt idx="2">
                  <c:v>Не очень удовлетворен(а)</c:v>
                </c:pt>
                <c:pt idx="3">
                  <c:v>Скорее не удовлетворен(а)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370</c:v>
                </c:pt>
                <c:pt idx="1">
                  <c:v>113</c:v>
                </c:pt>
                <c:pt idx="2">
                  <c:v>24</c:v>
                </c:pt>
                <c:pt idx="3">
                  <c:v>14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Лист1!$D$2:$D$6</c15:f>
                <c15:dlblRangeCache>
                  <c:ptCount val="5"/>
                  <c:pt idx="0">
                    <c:v>70,48%</c:v>
                  </c:pt>
                  <c:pt idx="1">
                    <c:v>21,52%</c:v>
                  </c:pt>
                  <c:pt idx="2">
                    <c:v>4,57%</c:v>
                  </c:pt>
                  <c:pt idx="3">
                    <c:v>2,67%</c:v>
                  </c:pt>
                  <c:pt idx="4">
                    <c:v>0,76%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099-4D72-9E17-6B8E61270006}"/>
            </c:ext>
          </c:extLst>
        </c:ser>
        <c:dLbls/>
        <c:axId val="86899328"/>
        <c:axId val="81539456"/>
      </c:barChart>
      <c:catAx>
        <c:axId val="86899328"/>
        <c:scaling>
          <c:orientation val="minMax"/>
        </c:scaling>
        <c:axPos val="b"/>
        <c:numFmt formatCode="General" sourceLinked="0"/>
        <c:tickLblPos val="nextTo"/>
        <c:crossAx val="81539456"/>
        <c:crosses val="autoZero"/>
        <c:auto val="1"/>
        <c:lblAlgn val="ctr"/>
        <c:lblOffset val="100"/>
      </c:catAx>
      <c:valAx>
        <c:axId val="81539456"/>
        <c:scaling>
          <c:orientation val="minMax"/>
        </c:scaling>
        <c:axPos val="l"/>
        <c:majorGridlines/>
        <c:numFmt formatCode="General" sourceLinked="1"/>
        <c:tickLblPos val="nextTo"/>
        <c:crossAx val="868993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 удовлетворены оснащением учебных аудиторий, лабораторий современным техническим оборудованием?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CC634088-558A-450D-B354-77B46D3F0BB2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B9D-4D3D-970B-D3B61D47E2F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3281280-E29B-40D2-A2A5-BBAFE06573A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B9D-4D3D-970B-D3B61D47E2F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E6AF441-DFF0-460C-9AF3-DC17E6D9034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B9D-4D3D-970B-D3B61D47E2F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2B9DFC7-8C05-42E5-9DB7-DD4B9BD48DC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B9D-4D3D-970B-D3B61D47E2F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F4ABA4D-1305-4296-BCEB-A7E22ED7E95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BB9D-4D3D-970B-D3B61D47E2FC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Полностью удовлетворен(а)</c:v>
                </c:pt>
                <c:pt idx="1">
                  <c:v>Скорее удовлетворен(а)</c:v>
                </c:pt>
                <c:pt idx="2">
                  <c:v>Не очень удовлетворен(а)</c:v>
                </c:pt>
                <c:pt idx="3">
                  <c:v>Скорее не удовлетворен(а)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294</c:v>
                </c:pt>
                <c:pt idx="1">
                  <c:v>155</c:v>
                </c:pt>
                <c:pt idx="2">
                  <c:v>51</c:v>
                </c:pt>
                <c:pt idx="3">
                  <c:v>16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Лист1!$D$2:$D$6</c15:f>
                <c15:dlblRangeCache>
                  <c:ptCount val="5"/>
                  <c:pt idx="0">
                    <c:v>56,54%</c:v>
                  </c:pt>
                  <c:pt idx="1">
                    <c:v>29,81%</c:v>
                  </c:pt>
                  <c:pt idx="2">
                    <c:v>9,81%</c:v>
                  </c:pt>
                  <c:pt idx="3">
                    <c:v>3,08%</c:v>
                  </c:pt>
                  <c:pt idx="4">
                    <c:v>0,77%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BB9D-4D3D-970B-D3B61D47E2FC}"/>
            </c:ext>
          </c:extLst>
        </c:ser>
        <c:dLbls/>
        <c:axId val="86951808"/>
        <c:axId val="86953344"/>
      </c:barChart>
      <c:catAx>
        <c:axId val="86951808"/>
        <c:scaling>
          <c:orientation val="minMax"/>
        </c:scaling>
        <c:axPos val="b"/>
        <c:numFmt formatCode="General" sourceLinked="0"/>
        <c:tickLblPos val="nextTo"/>
        <c:crossAx val="86953344"/>
        <c:crosses val="autoZero"/>
        <c:auto val="1"/>
        <c:lblAlgn val="ctr"/>
        <c:lblOffset val="100"/>
      </c:catAx>
      <c:valAx>
        <c:axId val="86953344"/>
        <c:scaling>
          <c:orientation val="minMax"/>
        </c:scaling>
        <c:axPos val="l"/>
        <c:majorGridlines/>
        <c:numFmt formatCode="General" sourceLinked="1"/>
        <c:tickLblPos val="nextTo"/>
        <c:crossAx val="869518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8049236900942939E-2"/>
          <c:y val="4.4861391929187248E-2"/>
          <c:w val="0.59575094779819193"/>
          <c:h val="0.464016387230739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 удовлетворены уровнем доступности в образовательном учреждении к современным информационным технологиям (возможность работы на компьютере, использование ресурсов интернета)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3BAC04EE-F142-4323-8067-6C047A25BF5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0ECD-4097-B268-9DAE3C3AEF0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05E8B02-0C29-49BE-BD86-F6B21565F0B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ECD-4097-B268-9DAE3C3AEF0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E6C4784-7C31-4F37-95B1-9D1CC4868A6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ECD-4097-B268-9DAE3C3AEF0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A696D652-D67C-404A-8B6A-F7A6C4278BE6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ECD-4097-B268-9DAE3C3AEF0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endParaRPr lang="en-US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CD-4097-B268-9DAE3C3AEF00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Полностью удовлетворен(а)</c:v>
                </c:pt>
                <c:pt idx="1">
                  <c:v>Скорее удовлетворен(а)</c:v>
                </c:pt>
                <c:pt idx="2">
                  <c:v>Не очень удовлетворен(а)</c:v>
                </c:pt>
                <c:pt idx="3">
                  <c:v>Скорее не удовлетворен(а)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312</c:v>
                </c:pt>
                <c:pt idx="1">
                  <c:v>146</c:v>
                </c:pt>
                <c:pt idx="2">
                  <c:v>50</c:v>
                </c:pt>
                <c:pt idx="3">
                  <c:v>14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Лист1!$D$2:$D$6</c15:f>
                <c15:dlblRangeCache>
                  <c:ptCount val="5"/>
                  <c:pt idx="0">
                    <c:v>59,43%</c:v>
                  </c:pt>
                  <c:pt idx="1">
                    <c:v>27,81%</c:v>
                  </c:pt>
                  <c:pt idx="2">
                    <c:v>9,52%</c:v>
                  </c:pt>
                  <c:pt idx="3">
                    <c:v>2,67%</c:v>
                  </c:pt>
                  <c:pt idx="4">
                    <c:v>0,57%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0ECD-4097-B268-9DAE3C3AEF00}"/>
            </c:ext>
          </c:extLst>
        </c:ser>
        <c:dLbls/>
        <c:axId val="87010304"/>
        <c:axId val="87016192"/>
      </c:barChart>
      <c:catAx>
        <c:axId val="87010304"/>
        <c:scaling>
          <c:orientation val="minMax"/>
        </c:scaling>
        <c:axPos val="b"/>
        <c:numFmt formatCode="General" sourceLinked="0"/>
        <c:tickLblPos val="nextTo"/>
        <c:crossAx val="87016192"/>
        <c:crosses val="autoZero"/>
        <c:auto val="1"/>
        <c:lblAlgn val="ctr"/>
        <c:lblOffset val="100"/>
      </c:catAx>
      <c:valAx>
        <c:axId val="87016192"/>
        <c:scaling>
          <c:orientation val="minMax"/>
        </c:scaling>
        <c:axPos val="l"/>
        <c:majorGridlines/>
        <c:numFmt formatCode="General" sourceLinked="1"/>
        <c:tickLblPos val="nextTo"/>
        <c:crossAx val="870103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Удовлетворяет ли Вас организация и проведение практических занятий?</c:v>
                </c:pt>
              </c:strCache>
            </c:strRef>
          </c:tx>
          <c:dLbls>
            <c:dLbl>
              <c:idx val="0"/>
              <c:layout>
                <c:manualLayout>
                  <c:x val="-0.15651820037646819"/>
                  <c:y val="0.17221239622190293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9A-4032-8CC0-A136B5FFF68B}"/>
                </c:ext>
              </c:extLst>
            </c:dLbl>
            <c:dLbl>
              <c:idx val="1"/>
              <c:layout>
                <c:manualLayout>
                  <c:x val="1.8861581696227373E-2"/>
                  <c:y val="0.27145391569725236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9A-4032-8CC0-A136B5FFF68B}"/>
                </c:ext>
              </c:extLst>
            </c:dLbl>
            <c:dLbl>
              <c:idx val="2"/>
              <c:layout>
                <c:manualLayout>
                  <c:x val="1.0212404005054921E-2"/>
                  <c:y val="-1.8579250426925691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9A-4032-8CC0-A136B5FFF68B}"/>
                </c:ext>
              </c:extLst>
            </c:dLbl>
            <c:dLbl>
              <c:idx val="3"/>
              <c:layout>
                <c:manualLayout>
                  <c:x val="4.4306892194031319E-2"/>
                  <c:y val="-1.9514741945526291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9A-4032-8CC0-A136B5FFF68B}"/>
                </c:ext>
              </c:extLst>
            </c:dLbl>
            <c:dLbl>
              <c:idx val="4"/>
              <c:layout>
                <c:manualLayout>
                  <c:x val="6.3038985657095897E-2"/>
                  <c:y val="-2.427094328880566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85-4698-A038-055D2BC2A63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Удовлетворяет</c:v>
                </c:pt>
                <c:pt idx="1">
                  <c:v>Скорее удовлетворяет</c:v>
                </c:pt>
                <c:pt idx="2">
                  <c:v>Не очень удовлетворяет</c:v>
                </c:pt>
                <c:pt idx="3">
                  <c:v>Скорее не удовлетворяет</c:v>
                </c:pt>
                <c:pt idx="4">
                  <c:v>Не всегда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304</c:v>
                </c:pt>
                <c:pt idx="1">
                  <c:v>175</c:v>
                </c:pt>
                <c:pt idx="2">
                  <c:v>26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9A-4032-8CC0-A136B5FFF68B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2142552804888266E-2"/>
          <c:y val="0.27443093678343322"/>
          <c:w val="0.57129711676493411"/>
          <c:h val="0.637041085240909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считаете, выпускники нашего образовательного учреждения подготовлены к жизни и труду в современных условиях и адаптации на рынке труда?</c:v>
                </c:pt>
              </c:strCache>
            </c:strRef>
          </c:tx>
          <c:dLbls>
            <c:dLbl>
              <c:idx val="0"/>
              <c:layout>
                <c:manualLayout>
                  <c:x val="-4.291824633031982E-2"/>
                  <c:y val="9.8362934031939631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49-4055-BCA4-603DE58FC0DC}"/>
                </c:ext>
              </c:extLst>
            </c:dLbl>
            <c:dLbl>
              <c:idx val="1"/>
              <c:layout>
                <c:manualLayout>
                  <c:x val="1.0902764982861689E-3"/>
                  <c:y val="-9.0408391787944395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49-4055-BCA4-603DE58FC0DC}"/>
                </c:ext>
              </c:extLst>
            </c:dLbl>
            <c:dLbl>
              <c:idx val="2"/>
              <c:layout>
                <c:manualLayout>
                  <c:x val="2.9811777000097187E-2"/>
                  <c:y val="-2.2539954480405612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49-4055-BCA4-603DE58FC0DC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354</c:v>
                </c:pt>
                <c:pt idx="1">
                  <c:v>148</c:v>
                </c:pt>
                <c:pt idx="2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49-4055-BCA4-603DE58FC0DC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оцениваете морально-нравственную атмосферу в ГБПОУ «СЭК»?</c:v>
                </c:pt>
              </c:strCache>
            </c:strRef>
          </c:tx>
          <c:dLbls>
            <c:dLbl>
              <c:idx val="0"/>
              <c:layout>
                <c:manualLayout>
                  <c:x val="-4.3929352580927374E-2"/>
                  <c:y val="0.16731776198789078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DD-4660-82B0-C9CFC0C22885}"/>
                </c:ext>
              </c:extLst>
            </c:dLbl>
            <c:dLbl>
              <c:idx val="1"/>
              <c:layout>
                <c:manualLayout>
                  <c:x val="2.7984349178574907E-2"/>
                  <c:y val="-0.1444519100134049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DD-4660-82B0-C9CFC0C22885}"/>
                </c:ext>
              </c:extLst>
            </c:dLbl>
            <c:dLbl>
              <c:idx val="2"/>
              <c:layout>
                <c:manualLayout>
                  <c:x val="5.6234810926411982E-3"/>
                  <c:y val="-2.0577057302501152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DD-4660-82B0-C9CFC0C22885}"/>
                </c:ext>
              </c:extLst>
            </c:dLbl>
            <c:spPr>
              <a:noFill/>
              <a:ln>
                <a:noFill/>
              </a:ln>
              <a:effectLst/>
            </c:spPr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Благожелательная</c:v>
                </c:pt>
                <c:pt idx="1">
                  <c:v>Нейтральная </c:v>
                </c:pt>
                <c:pt idx="2">
                  <c:v>Напряженная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309</c:v>
                </c:pt>
                <c:pt idx="1">
                  <c:v>183</c:v>
                </c:pt>
                <c:pt idx="2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DD-4660-82B0-C9CFC0C22885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198736088147068E-2"/>
          <c:y val="9.0209086746442652E-2"/>
          <c:w val="0.72543764200491889"/>
          <c:h val="0.907431237575957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</c:v>
                </c:pt>
              </c:strCache>
            </c:strRef>
          </c:tx>
          <c:dLbls>
            <c:dLbl>
              <c:idx val="0"/>
              <c:layout>
                <c:manualLayout>
                  <c:x val="-8.6261384900588309E-2"/>
                  <c:y val="-5.0135871080026921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2B7-4529-BED4-5C14828EA971}"/>
                </c:ext>
              </c:extLst>
            </c:dLbl>
            <c:dLbl>
              <c:idx val="1"/>
              <c:layout>
                <c:manualLayout>
                  <c:x val="7.9642839248798072E-2"/>
                  <c:y val="6.61206004733043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B7-4529-BED4-5C14828EA971}"/>
                </c:ext>
              </c:extLst>
            </c:dLbl>
            <c:spPr>
              <a:noFill/>
              <a:ln>
                <a:noFill/>
              </a:ln>
              <a:effectLst/>
            </c:spPr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Жен</c:v>
                </c:pt>
                <c:pt idx="1">
                  <c:v>Муж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</c:v>
                </c:pt>
                <c:pt idx="1">
                  <c:v>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B7-4529-BED4-5C14828EA971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74157201487416435"/>
          <c:y val="0.35325894017623632"/>
          <c:w val="0.23689470233154922"/>
          <c:h val="0.3217135345121149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 Вы считаете, способствует ли условия в колледже здоровому образу жизни студентов?</c:v>
                </c:pt>
              </c:strCache>
            </c:strRef>
          </c:tx>
          <c:dLbls>
            <c:dLbl>
              <c:idx val="0"/>
              <c:layout>
                <c:manualLayout>
                  <c:x val="-2.8493790706717221E-2"/>
                  <c:y val="8.5777546126647536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73-4BDC-9F61-A7DC8E636EC0}"/>
                </c:ext>
              </c:extLst>
            </c:dLbl>
            <c:dLbl>
              <c:idx val="1"/>
              <c:layout>
                <c:manualLayout>
                  <c:x val="4.5624756974822586E-2"/>
                  <c:y val="-0.10351277728076876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73-4BDC-9F61-A7DC8E636EC0}"/>
                </c:ext>
              </c:extLst>
            </c:dLbl>
            <c:dLbl>
              <c:idx val="2"/>
              <c:layout>
                <c:manualLayout>
                  <c:x val="-3.0275651307475455E-2"/>
                  <c:y val="1.7640444696520943E-3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73-4BDC-9F61-A7DC8E636EC0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Способствует</c:v>
                </c:pt>
                <c:pt idx="1">
                  <c:v>Недостаточно способствует</c:v>
                </c:pt>
                <c:pt idx="2">
                  <c:v>Не способствует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369</c:v>
                </c:pt>
                <c:pt idx="1">
                  <c:v>117</c:v>
                </c:pt>
                <c:pt idx="2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73-4BDC-9F61-A7DC8E636EC0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Укажите в каких мероприятиях Вы принимали участие в прошлом и текущем учебном году?</c:v>
                </c:pt>
              </c:strCache>
            </c:strRef>
          </c:tx>
          <c:dLbls>
            <c:dLbl>
              <c:idx val="0"/>
              <c:layout>
                <c:manualLayout>
                  <c:x val="-3.0138159813356664E-2"/>
                  <c:y val="-1.4841261406688481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D9-43AA-A6AF-A57E4809616E}"/>
                </c:ext>
              </c:extLst>
            </c:dLbl>
            <c:dLbl>
              <c:idx val="1"/>
              <c:layout>
                <c:manualLayout>
                  <c:x val="-2.5629192184310416E-2"/>
                  <c:y val="-7.3562024258704742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D9-43AA-A6AF-A57E4809616E}"/>
                </c:ext>
              </c:extLst>
            </c:dLbl>
            <c:dLbl>
              <c:idx val="2"/>
              <c:layout>
                <c:manualLayout>
                  <c:x val="-2.9098619616992325E-3"/>
                  <c:y val="3.3239334921650941E-3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D9-43AA-A6AF-A57E4809616E}"/>
                </c:ext>
              </c:extLst>
            </c:dLbl>
            <c:dLbl>
              <c:idx val="3"/>
              <c:layout>
                <c:manualLayout>
                  <c:x val="8.5841353164187832E-3"/>
                  <c:y val="-0.2523876134206135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D9-43AA-A6AF-A57E4809616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 студенческих научных конференциях</c:v>
                </c:pt>
                <c:pt idx="1">
                  <c:v>В предметных олимпиадах</c:v>
                </c:pt>
                <c:pt idx="2">
                  <c:v>В спортивных соревнованиях</c:v>
                </c:pt>
                <c:pt idx="3">
                  <c:v>В культурно-массовых мероприятиях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76</c:v>
                </c:pt>
                <c:pt idx="1">
                  <c:v>72</c:v>
                </c:pt>
                <c:pt idx="2">
                  <c:v>97</c:v>
                </c:pt>
                <c:pt idx="3">
                  <c:v>224</c:v>
                </c:pt>
                <c:pt idx="4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D9-43AA-A6AF-A57E4809616E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78421506703743959"/>
          <c:y val="0.20821532544556293"/>
          <c:w val="0.20568389619747215"/>
          <c:h val="0.7130951605358687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возможностями участвовать в культурных и спортивных мероприятиях колледжа: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Удовлетворены ли Вы возможностями участвовать в культурных и спортивных мероприятиях колледжа:</c:v>
                </c:pt>
              </c:strCache>
            </c:strRef>
          </c:tx>
          <c:dLbls>
            <c:dLbl>
              <c:idx val="0"/>
              <c:layout>
                <c:manualLayout>
                  <c:x val="-3.9341766306989406E-2"/>
                  <c:y val="8.3164400592757856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42-493F-8D4C-491716E5A4EA}"/>
                </c:ext>
              </c:extLst>
            </c:dLbl>
            <c:dLbl>
              <c:idx val="1"/>
              <c:layout>
                <c:manualLayout>
                  <c:x val="1.0145693593856323E-2"/>
                  <c:y val="-9.666649948309354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42-493F-8D4C-491716E5A4EA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42-493F-8D4C-491716E5A4EA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удовлетворяет</c:v>
                </c:pt>
                <c:pt idx="1">
                  <c:v>скорее удовлетворяет, чем не удовлетворяет</c:v>
                </c:pt>
                <c:pt idx="2">
                  <c:v>скорее не удовлетворяет</c:v>
                </c:pt>
                <c:pt idx="3">
                  <c:v>полностью не удовлетворяет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335</c:v>
                </c:pt>
                <c:pt idx="1">
                  <c:v>148</c:v>
                </c:pt>
                <c:pt idx="2">
                  <c:v>30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42-493F-8D4C-491716E5A4EA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66625107493410951"/>
          <c:y val="0.25040975277283434"/>
          <c:w val="0.32364795692785764"/>
          <c:h val="0.7495902472271657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4849202877418103E-2"/>
          <c:y val="0.25856265285421032"/>
          <c:w val="0.53949523670652288"/>
          <c:h val="0.66170315577038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Вы проживаете в общежитии, удовлетворены ли Вы бытовыми условиями проживания?</c:v>
                </c:pt>
              </c:strCache>
            </c:strRef>
          </c:tx>
          <c:dLbls>
            <c:dLbl>
              <c:idx val="0"/>
              <c:layout>
                <c:manualLayout>
                  <c:x val="-0.10087719937785553"/>
                  <c:y val="-0.11957145915686894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E5-46D3-98C9-6857C1C265DD}"/>
                </c:ext>
              </c:extLst>
            </c:dLbl>
            <c:dLbl>
              <c:idx val="1"/>
              <c:layout>
                <c:manualLayout>
                  <c:x val="3.1364829396325428E-2"/>
                  <c:y val="-5.4702170565689564E-3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E5-46D3-98C9-6857C1C265DD}"/>
                </c:ext>
              </c:extLst>
            </c:dLbl>
            <c:dLbl>
              <c:idx val="2"/>
              <c:layout>
                <c:manualLayout>
                  <c:x val="1.9000741226791098E-2"/>
                  <c:y val="-0.12973703055018349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E5-46D3-98C9-6857C1C265DD}"/>
                </c:ext>
              </c:extLst>
            </c:dLbl>
            <c:dLbl>
              <c:idx val="3"/>
              <c:layout>
                <c:manualLayout>
                  <c:x val="1.7797159035676101E-2"/>
                  <c:y val="-2.8754543508199251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E5-46D3-98C9-6857C1C265D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E5-46D3-98C9-6857C1C265DD}"/>
                </c:ext>
              </c:extLst>
            </c:dLbl>
            <c:spPr>
              <a:noFill/>
              <a:ln>
                <a:noFill/>
              </a:ln>
              <a:effectLst/>
            </c:spPr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удовлетворяет</c:v>
                </c:pt>
                <c:pt idx="1">
                  <c:v>скорее удовлетворяет</c:v>
                </c:pt>
                <c:pt idx="2">
                  <c:v>не очень удовледворяет</c:v>
                </c:pt>
                <c:pt idx="3">
                  <c:v>скорее не удовлетворяет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194</c:v>
                </c:pt>
                <c:pt idx="1">
                  <c:v>153</c:v>
                </c:pt>
                <c:pt idx="2">
                  <c:v>106</c:v>
                </c:pt>
                <c:pt idx="3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E5-46D3-98C9-6857C1C265DD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65261955316414633"/>
          <c:y val="0.19567197198433905"/>
          <c:w val="0.33801570450084029"/>
          <c:h val="0.7158515782651765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335752538508444"/>
          <c:y val="0.21475289924763971"/>
          <c:w val="0.80227073888491196"/>
          <c:h val="0.4458107759142754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направления воспитания актуальны в настоящее время и какие имеются в ГБПОУ «СЭК»?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CB898B1E-9387-48B6-B9FE-0C14B84D650F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75B-4D4D-8E18-D7A9A32D6FF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21685AA-B05C-4319-9E5B-90F486D5CC52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75B-4D4D-8E18-D7A9A32D6FF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643A8B1-EF04-4D84-A174-19426F588743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75B-4D4D-8E18-D7A9A32D6FF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DB62185-71A9-4E39-9AE0-99205D1BD26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75B-4D4D-8E18-D7A9A32D6FF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9FFECB88-87C5-49B1-9FC8-52029527CE3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75B-4D4D-8E18-D7A9A32D6FF3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2322B2A4-0E76-48D6-A243-1AF80E121F4D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75B-4D4D-8E18-D7A9A32D6FF3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410BC570-445E-4192-B080-1F944C69851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75B-4D4D-8E18-D7A9A32D6FF3}"/>
                </c:ext>
              </c:extLst>
            </c:dLbl>
            <c:dLbl>
              <c:idx val="7"/>
              <c:layout>
                <c:manualLayout>
                  <c:x val="1.5432098765431534E-3"/>
                  <c:y val="-3.9284457252522831E-2"/>
                </c:manualLayout>
              </c:layout>
              <c:tx>
                <c:rich>
                  <a:bodyPr/>
                  <a:lstStyle/>
                  <a:p>
                    <a:fld id="{CB5D3D81-16F6-411E-8AE4-CDAF1A62A9DA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75B-4D4D-8E18-D7A9A32D6FF3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DE0E5B7F-71F4-4589-9836-495E20149A5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75B-4D4D-8E18-D7A9A32D6FF3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1F596F53-A47A-4608-950A-B51A948310A2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75B-4D4D-8E18-D7A9A32D6FF3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Патриотическое</c:v>
                </c:pt>
                <c:pt idx="1">
                  <c:v>Интернациональное</c:v>
                </c:pt>
                <c:pt idx="2">
                  <c:v>Нравственное</c:v>
                </c:pt>
                <c:pt idx="3">
                  <c:v>Эстетическое</c:v>
                </c:pt>
                <c:pt idx="4">
                  <c:v>Экологическое</c:v>
                </c:pt>
                <c:pt idx="5">
                  <c:v>Спортивное</c:v>
                </c:pt>
                <c:pt idx="6">
                  <c:v>Религиозное</c:v>
                </c:pt>
                <c:pt idx="7">
                  <c:v>Экономическое</c:v>
                </c:pt>
                <c:pt idx="8">
                  <c:v>Правовое</c:v>
                </c:pt>
                <c:pt idx="9">
                  <c:v>Семейно-бытовое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337</c:v>
                </c:pt>
                <c:pt idx="1">
                  <c:v>86</c:v>
                </c:pt>
                <c:pt idx="2">
                  <c:v>228</c:v>
                </c:pt>
                <c:pt idx="3">
                  <c:v>129</c:v>
                </c:pt>
                <c:pt idx="4">
                  <c:v>185</c:v>
                </c:pt>
                <c:pt idx="5">
                  <c:v>338</c:v>
                </c:pt>
                <c:pt idx="6">
                  <c:v>58</c:v>
                </c:pt>
                <c:pt idx="7">
                  <c:v>178</c:v>
                </c:pt>
                <c:pt idx="8">
                  <c:v>151</c:v>
                </c:pt>
                <c:pt idx="9">
                  <c:v>111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Лист1!$D$2:$D$11</c15:f>
                <c15:dlblRangeCache>
                  <c:ptCount val="10"/>
                  <c:pt idx="0">
                    <c:v>64,19%</c:v>
                  </c:pt>
                  <c:pt idx="1">
                    <c:v>16,38%</c:v>
                  </c:pt>
                  <c:pt idx="2">
                    <c:v>43,43%</c:v>
                  </c:pt>
                  <c:pt idx="3">
                    <c:v>24,57%</c:v>
                  </c:pt>
                  <c:pt idx="4">
                    <c:v>35,24%</c:v>
                  </c:pt>
                  <c:pt idx="5">
                    <c:v>64,38%</c:v>
                  </c:pt>
                  <c:pt idx="6">
                    <c:v>11,05%</c:v>
                  </c:pt>
                  <c:pt idx="7">
                    <c:v>33,90%</c:v>
                  </c:pt>
                  <c:pt idx="8">
                    <c:v>28,76%</c:v>
                  </c:pt>
                  <c:pt idx="9">
                    <c:v>21,14%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C75B-4D4D-8E18-D7A9A32D6FF3}"/>
            </c:ext>
          </c:extLst>
        </c:ser>
        <c:dLbls/>
        <c:axId val="87759872"/>
        <c:axId val="87798528"/>
      </c:barChart>
      <c:catAx>
        <c:axId val="87759872"/>
        <c:scaling>
          <c:orientation val="minMax"/>
        </c:scaling>
        <c:axPos val="b"/>
        <c:numFmt formatCode="General" sourceLinked="0"/>
        <c:tickLblPos val="nextTo"/>
        <c:crossAx val="87798528"/>
        <c:crosses val="autoZero"/>
        <c:auto val="1"/>
        <c:lblAlgn val="ctr"/>
        <c:lblOffset val="100"/>
      </c:catAx>
      <c:valAx>
        <c:axId val="87798528"/>
        <c:scaling>
          <c:orientation val="minMax"/>
        </c:scaling>
        <c:axPos val="l"/>
        <c:majorGridlines/>
        <c:numFmt formatCode="General" sourceLinked="1"/>
        <c:tickLblPos val="nextTo"/>
        <c:crossAx val="877598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Удовлетворены ли Вы, в целом, внеучебной деятельностью и направлениями воспитания, реализуемыми в ГБПОУ «СЭК»?</c:v>
                </c:pt>
              </c:strCache>
            </c:strRef>
          </c:tx>
          <c:dLbls>
            <c:dLbl>
              <c:idx val="0"/>
              <c:layout>
                <c:manualLayout>
                  <c:x val="-5.1946024108097608E-2"/>
                  <c:y val="0.14009062822652327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7B9-44DA-A4FE-52FD55CB8C73}"/>
                </c:ext>
              </c:extLst>
            </c:dLbl>
            <c:dLbl>
              <c:idx val="1"/>
              <c:layout>
                <c:manualLayout>
                  <c:x val="-7.9746889277729181E-3"/>
                  <c:y val="-0.12275420722617489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7B9-44DA-A4FE-52FD55CB8C73}"/>
                </c:ext>
              </c:extLst>
            </c:dLbl>
            <c:dLbl>
              <c:idx val="2"/>
              <c:layout>
                <c:manualLayout>
                  <c:x val="1.4899509089141607E-2"/>
                  <c:y val="-1.0189875613212097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7B9-44DA-A4FE-52FD55CB8C73}"/>
                </c:ext>
              </c:extLst>
            </c:dLbl>
            <c:dLbl>
              <c:idx val="3"/>
              <c:layout>
                <c:manualLayout>
                  <c:x val="4.3497861378438814E-2"/>
                  <c:y val="-1.4053141839648267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7B9-44DA-A4FE-52FD55CB8C73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Да,частично</c:v>
                </c:pt>
                <c:pt idx="2">
                  <c:v>Нет</c:v>
                </c:pt>
                <c:pt idx="3">
                  <c:v>В большей мере 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315</c:v>
                </c:pt>
                <c:pt idx="1">
                  <c:v>160</c:v>
                </c:pt>
                <c:pt idx="2">
                  <c:v>29</c:v>
                </c:pt>
                <c:pt idx="3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B9-44DA-A4FE-52FD55CB8C73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3459119496855341E-2"/>
          <c:y val="0.13290784745699427"/>
          <c:w val="0.80219333432377571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Курс</c:v>
                </c:pt>
              </c:strCache>
            </c:strRef>
          </c:tx>
          <c:dLbls>
            <c:dLbl>
              <c:idx val="0"/>
              <c:layout>
                <c:manualLayout>
                  <c:x val="-0.26990119853967881"/>
                  <c:y val="-0.1581579434034261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C8-4ACD-BAE7-6E2125AEFFD2}"/>
                </c:ext>
              </c:extLst>
            </c:dLbl>
            <c:dLbl>
              <c:idx val="1"/>
              <c:layout>
                <c:manualLayout>
                  <c:x val="0.23070366828160868"/>
                  <c:y val="6.0778225540067392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C8-4ACD-BAE7-6E2125AEFFD2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</c:v>
                </c:pt>
                <c:pt idx="1">
                  <c:v>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C8-4ACD-BAE7-6E2125AEFFD2}"/>
            </c:ext>
          </c:extLst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463437302484597"/>
          <c:y val="9.255379031959414E-2"/>
          <c:w val="0.85536562697515417"/>
          <c:h val="0.4652077546939228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Специальность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E062FE64-F44C-4D45-AD76-153217AB3C6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F518-4E97-8090-AC1F2441B9E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9B26458-560B-4E2E-B7B1-8B8C2EB8C822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F518-4E97-8090-AC1F2441B9E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1232BFA-05C2-45E9-8EA2-17593DB0BA1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F518-4E97-8090-AC1F2441B9E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756924D-02E4-44ED-A148-75098ADF0AC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F518-4E97-8090-AC1F2441B9E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B492E89-1606-4272-8714-CF305217DCE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F518-4E97-8090-AC1F2441B9E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FB71F644-3E26-4DEB-ACC6-C8A0682C5040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F518-4E97-8090-AC1F2441B9E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288BB780-973C-4E32-9607-8A0DC7E0C09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F518-4E97-8090-AC1F2441B9EE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7A6149EB-7BCC-44C9-96C9-4A08404BF4DE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F518-4E97-8090-AC1F2441B9EE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A0CCB96E-41D3-4A39-9C29-D4D98D65A9E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518-4E97-8090-AC1F2441B9EE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BAB84680-8BA5-4199-AE76-941B37BFCDB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F518-4E97-8090-AC1F2441B9EE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30B951AB-B9A4-4915-BAB4-0499E7A5AF9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F518-4E97-8090-AC1F2441B9EE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9616EE92-C862-43C7-AC2F-2F0A02B8DCD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518-4E97-8090-AC1F2441B9EE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 Прикладная геодезия</c:v>
                </c:pt>
                <c:pt idx="1">
                  <c:v> Маркшейдерское дело</c:v>
                </c:pt>
                <c:pt idx="2">
                  <c:v>Гидрогеология и инженерная геология</c:v>
                </c:pt>
                <c:pt idx="3">
                  <c:v> Строительство и эксплуатация зданий и сооружений</c:v>
                </c:pt>
                <c:pt idx="4">
                  <c:v>Электрические станции, сети и системы</c:v>
                </c:pt>
                <c:pt idx="5">
                  <c:v>Электроснабжение (по отраслям)</c:v>
                </c:pt>
                <c:pt idx="6">
                  <c:v>Релейная защита и автоматизация электроэнергетических систем</c:v>
                </c:pt>
                <c:pt idx="7">
                  <c:v> Монтаж, техническое обслуживание и ремонт электронных приборов и устройств</c:v>
                </c:pt>
                <c:pt idx="8">
                  <c:v>Эксплуатация транспортного электрооборудования и автоматики (по видам транспорта, за исключением водного)</c:v>
                </c:pt>
                <c:pt idx="9">
                  <c:v>Тепловые электрические станции</c:v>
                </c:pt>
                <c:pt idx="10">
                  <c:v> Теплоснабжение и теплотехническое оборудование</c:v>
                </c:pt>
                <c:pt idx="11">
                  <c:v>Техническая эксплуатация подъемно-транспортных, строительных дорожных машин и оборудования (по отраслям)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71</c:v>
                </c:pt>
                <c:pt idx="1">
                  <c:v>49</c:v>
                </c:pt>
                <c:pt idx="2">
                  <c:v>34</c:v>
                </c:pt>
                <c:pt idx="3">
                  <c:v>38</c:v>
                </c:pt>
                <c:pt idx="4">
                  <c:v>64</c:v>
                </c:pt>
                <c:pt idx="5">
                  <c:v>19</c:v>
                </c:pt>
                <c:pt idx="6">
                  <c:v>27</c:v>
                </c:pt>
                <c:pt idx="7">
                  <c:v>94</c:v>
                </c:pt>
                <c:pt idx="8">
                  <c:v>38</c:v>
                </c:pt>
                <c:pt idx="9">
                  <c:v>36</c:v>
                </c:pt>
                <c:pt idx="10">
                  <c:v>26</c:v>
                </c:pt>
                <c:pt idx="11">
                  <c:v>29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Лист1!$D$2:$D$13</c15:f>
                <c15:dlblRangeCache>
                  <c:ptCount val="12"/>
                  <c:pt idx="0">
                    <c:v>13,52%</c:v>
                  </c:pt>
                  <c:pt idx="1">
                    <c:v>9,33%</c:v>
                  </c:pt>
                  <c:pt idx="2">
                    <c:v>6,48%</c:v>
                  </c:pt>
                  <c:pt idx="3">
                    <c:v>7,24%</c:v>
                  </c:pt>
                  <c:pt idx="4">
                    <c:v>12,19%</c:v>
                  </c:pt>
                  <c:pt idx="5">
                    <c:v>3,62%</c:v>
                  </c:pt>
                  <c:pt idx="6">
                    <c:v>5,14%</c:v>
                  </c:pt>
                  <c:pt idx="7">
                    <c:v>17,90%</c:v>
                  </c:pt>
                  <c:pt idx="8">
                    <c:v>7,24%</c:v>
                  </c:pt>
                  <c:pt idx="9">
                    <c:v>6,86%</c:v>
                  </c:pt>
                  <c:pt idx="10">
                    <c:v>4,95%</c:v>
                  </c:pt>
                  <c:pt idx="11">
                    <c:v>5,52%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F518-4E97-8090-AC1F2441B9EE}"/>
            </c:ext>
          </c:extLst>
        </c:ser>
        <c:dLbls/>
        <c:axId val="70349184"/>
        <c:axId val="70350720"/>
      </c:barChart>
      <c:catAx>
        <c:axId val="70349184"/>
        <c:scaling>
          <c:orientation val="minMax"/>
        </c:scaling>
        <c:axPos val="b"/>
        <c:numFmt formatCode="General" sourceLinked="1"/>
        <c:tickLblPos val="nextTo"/>
        <c:crossAx val="70350720"/>
        <c:crosses val="autoZero"/>
        <c:auto val="1"/>
        <c:lblAlgn val="ctr"/>
        <c:lblOffset val="100"/>
      </c:catAx>
      <c:valAx>
        <c:axId val="70350720"/>
        <c:scaling>
          <c:orientation val="minMax"/>
        </c:scaling>
        <c:axPos val="l"/>
        <c:majorGridlines/>
        <c:numFmt formatCode="General" sourceLinked="0"/>
        <c:tickLblPos val="nextTo"/>
        <c:crossAx val="70349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в целом своей студенческой жизнью?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8518518518518521E-2"/>
          <c:y val="0.21530688607043413"/>
          <c:w val="0.61065203655098677"/>
          <c:h val="0.748214689337937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Удовлетворены ли Вы в целом своей студенческой жизнью?</c:v>
                </c:pt>
              </c:strCache>
            </c:strRef>
          </c:tx>
          <c:dLbls>
            <c:dLbl>
              <c:idx val="0"/>
              <c:layout>
                <c:manualLayout>
                  <c:x val="-0.24673002995837642"/>
                  <c:y val="-9.6672777781230387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1BE-4E4C-AA0B-EC47F8E6CA28}"/>
                </c:ext>
              </c:extLst>
            </c:dLbl>
            <c:dLbl>
              <c:idx val="1"/>
              <c:layout>
                <c:manualLayout>
                  <c:x val="0.11397823378138339"/>
                  <c:y val="-8.2480408181021467E-2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1BE-4E4C-AA0B-EC47F8E6CA28}"/>
                </c:ext>
              </c:extLst>
            </c:dLbl>
            <c:dLbl>
              <c:idx val="2"/>
              <c:layout>
                <c:manualLayout>
                  <c:x val="7.1706301863782157E-2"/>
                  <c:y val="0.10118041874599931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1BE-4E4C-AA0B-EC47F8E6CA28}"/>
                </c:ext>
              </c:extLst>
            </c:dLbl>
            <c:dLbl>
              <c:idx val="3"/>
              <c:layout>
                <c:manualLayout>
                  <c:x val="2.3093931440388106E-2"/>
                  <c:y val="-7.253789408920572E-3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316-434E-AA8E-97BA731E094A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 удовлетворен</c:v>
                </c:pt>
                <c:pt idx="1">
                  <c:v>Скорее удовлетворен</c:v>
                </c:pt>
                <c:pt idx="2">
                  <c:v>Не очень удовлетворен</c:v>
                </c:pt>
                <c:pt idx="3">
                  <c:v>Совсем 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279</c:v>
                </c:pt>
                <c:pt idx="1">
                  <c:v>186</c:v>
                </c:pt>
                <c:pt idx="2">
                  <c:v>48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BE-4E4C-AA0B-EC47F8E6CA28}"/>
            </c:ext>
          </c:extLst>
        </c:ser>
        <c:dLbls/>
      </c:pie3DChart>
    </c:plotArea>
    <c:legend>
      <c:legendPos val="r"/>
      <c:layout>
        <c:manualLayout>
          <c:xMode val="edge"/>
          <c:yMode val="edge"/>
          <c:x val="0.63071376494604836"/>
          <c:y val="0.30875263452220009"/>
          <c:w val="0.36002697579469251"/>
          <c:h val="0.5557111271126166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Почему Вы выбрали именно ГБПОУ «СЭК»?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DD753F7D-421B-46D9-A86C-6B419F020F26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610-4DD9-A5E2-8A1CCE4A063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F4F0745-C24B-4117-B661-57B5F2CAB093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C610-4DD9-A5E2-8A1CCE4A063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5C7833B-7EE2-4D79-943B-6AFBBE80A1EE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610-4DD9-A5E2-8A1CCE4A063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7D07567D-3D56-4EBC-9E1E-5264DB21382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610-4DD9-A5E2-8A1CCE4A063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2DDCCF0B-D451-4F25-844B-0FE63D9A2394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610-4DD9-A5E2-8A1CCE4A063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endParaRPr lang="en-US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610-4DD9-A5E2-8A1CCE4A063B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Здесь дают хорошее образование</c:v>
                </c:pt>
                <c:pt idx="1">
                  <c:v>Он ближе других расположен к дому</c:v>
                </c:pt>
                <c:pt idx="2">
                  <c:v>Знакомые посоветовали</c:v>
                </c:pt>
                <c:pt idx="3">
                  <c:v>Учатся знакомые, родственники</c:v>
                </c:pt>
                <c:pt idx="4">
                  <c:v>Слышал о нем много хорошего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225</c:v>
                </c:pt>
                <c:pt idx="1">
                  <c:v>33</c:v>
                </c:pt>
                <c:pt idx="2">
                  <c:v>92</c:v>
                </c:pt>
                <c:pt idx="3">
                  <c:v>46</c:v>
                </c:pt>
                <c:pt idx="4">
                  <c:v>85</c:v>
                </c:pt>
                <c:pt idx="5">
                  <c:v>44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Лист1!$E$2:$E$6</c15:f>
                <c15:dlblRangeCache>
                  <c:ptCount val="5"/>
                  <c:pt idx="0">
                    <c:v>42,86%</c:v>
                  </c:pt>
                  <c:pt idx="1">
                    <c:v>6,29%</c:v>
                  </c:pt>
                  <c:pt idx="2">
                    <c:v>17,52%</c:v>
                  </c:pt>
                  <c:pt idx="3">
                    <c:v>8,76%</c:v>
                  </c:pt>
                  <c:pt idx="4">
                    <c:v>16,19%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C610-4DD9-A5E2-8A1CCE4A063B}"/>
            </c:ext>
          </c:extLst>
        </c:ser>
        <c:dLbls/>
        <c:axId val="71267456"/>
        <c:axId val="71268224"/>
      </c:barChart>
      <c:catAx>
        <c:axId val="71267456"/>
        <c:scaling>
          <c:orientation val="minMax"/>
        </c:scaling>
        <c:axPos val="b"/>
        <c:numFmt formatCode="General" sourceLinked="0"/>
        <c:tickLblPos val="nextTo"/>
        <c:crossAx val="71268224"/>
        <c:crosses val="autoZero"/>
        <c:auto val="1"/>
        <c:lblAlgn val="ctr"/>
        <c:lblOffset val="100"/>
      </c:catAx>
      <c:valAx>
        <c:axId val="71268224"/>
        <c:scaling>
          <c:orientation val="minMax"/>
        </c:scaling>
        <c:axPos val="l"/>
        <c:majorGridlines/>
        <c:numFmt formatCode="General" sourceLinked="1"/>
        <c:tickLblPos val="nextTo"/>
        <c:crossAx val="712674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Какой фактор сыграл решающую роль при выборе Вами специальности?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F94660CE-C985-47DD-80D8-92567363F57D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CA2-4E8D-B404-C1D6C9AAD27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24EBFC6-B3BF-47C1-AC6C-3F7B2F063EE4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CA2-4E8D-B404-C1D6C9AAD27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9C8FFB4-5275-4CB7-B883-8BB2D674312E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CA2-4E8D-B404-C1D6C9AAD27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25AF5394-910F-469C-8C99-6835FCBAA3C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CA2-4E8D-B404-C1D6C9AAD27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F2E73823-907F-4CB7-9528-05555E67E0AE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BCA2-4E8D-B404-C1D6C9AAD274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Качество образования</c:v>
                </c:pt>
                <c:pt idx="1">
                  <c:v>Престижность специальности</c:v>
                </c:pt>
                <c:pt idx="2">
                  <c:v>Личная склонность к определенному виду деятельности, оценка собственных способностей</c:v>
                </c:pt>
                <c:pt idx="3">
                  <c:v>Мнения и рекомендации родителей</c:v>
                </c:pt>
                <c:pt idx="4">
                  <c:v>Низкий проходной балл на специальность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</c:v>
                </c:pt>
                <c:pt idx="1">
                  <c:v>156</c:v>
                </c:pt>
                <c:pt idx="2">
                  <c:v>155</c:v>
                </c:pt>
                <c:pt idx="3">
                  <c:v>74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Лист1!$D$2:$D$6</c15:f>
                <c15:dlblRangeCache>
                  <c:ptCount val="5"/>
                  <c:pt idx="0">
                    <c:v>18,86%</c:v>
                  </c:pt>
                  <c:pt idx="1">
                    <c:v>29,71%</c:v>
                  </c:pt>
                  <c:pt idx="2">
                    <c:v>29,52%</c:v>
                  </c:pt>
                  <c:pt idx="3">
                    <c:v>14,10%</c:v>
                  </c:pt>
                  <c:pt idx="4">
                    <c:v>7,81%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BCA2-4E8D-B404-C1D6C9AAD274}"/>
            </c:ext>
          </c:extLst>
        </c:ser>
        <c:dLbls/>
        <c:axId val="71284224"/>
        <c:axId val="71300224"/>
      </c:barChart>
      <c:catAx>
        <c:axId val="71284224"/>
        <c:scaling>
          <c:orientation val="minMax"/>
        </c:scaling>
        <c:axPos val="b"/>
        <c:numFmt formatCode="General" sourceLinked="0"/>
        <c:tickLblPos val="nextTo"/>
        <c:crossAx val="71300224"/>
        <c:crosses val="autoZero"/>
        <c:auto val="1"/>
        <c:lblAlgn val="ctr"/>
        <c:lblOffset val="100"/>
      </c:catAx>
      <c:valAx>
        <c:axId val="71300224"/>
        <c:scaling>
          <c:orientation val="minMax"/>
        </c:scaling>
        <c:axPos val="l"/>
        <c:majorGridlines/>
        <c:numFmt formatCode="General" sourceLinked="1"/>
        <c:tickLblPos val="nextTo"/>
        <c:crossAx val="71284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4120262986892268"/>
          <c:y val="0.20940610223603542"/>
          <c:w val="0.84904724132008713"/>
          <c:h val="0.402276961344358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из студенческих проблем Вас волнуют? (выберите не более 3-х вариантов) 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C2AA7B57-615E-4C2F-AFA8-AE2484E3FAB1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E871-493D-96A1-2C5B0018C3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46CADF9-1379-4D77-AD89-FB84E2C7AF5A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871-493D-96A1-2C5B0018C3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5402748-4B93-41E2-A051-4A81604CB96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871-493D-96A1-2C5B0018C3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F7277CE-9720-4F9C-B881-BEB4C4D3081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871-493D-96A1-2C5B0018C32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6B67536D-3098-44BE-A21A-F3C473C51349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E871-493D-96A1-2C5B0018C32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39816442-B4C2-45E3-B137-D4CE41051284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E871-493D-96A1-2C5B0018C32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10489C4D-9E42-4D80-A515-0DB1F60F2B7A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E871-493D-96A1-2C5B0018C32E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BC27AF56-D240-4C79-BF5F-B995646CB27C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E871-493D-96A1-2C5B0018C32E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E0906AD2-FB90-4B51-9D26-A8A9387E66D4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E871-493D-96A1-2C5B0018C32E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A3B1D874-277D-47D1-B16A-DD74D2E4E8A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E871-493D-96A1-2C5B0018C32E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D0D6D781-A62F-4A37-98F8-B95EA9BF7B27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E871-493D-96A1-2C5B0018C32E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Неудовлетворительная организация учебного процесса</c:v>
                </c:pt>
                <c:pt idx="1">
                  <c:v>Неудовлетворительное преподавание по некоторым предметам</c:v>
                </c:pt>
                <c:pt idx="2">
                  <c:v>Неудовлетворительная работа администрации</c:v>
                </c:pt>
                <c:pt idx="3">
                  <c:v>Высокие цены в студенческой столовой</c:v>
                </c:pt>
                <c:pt idx="4">
                  <c:v>Высокие цены за проживание в общежитии</c:v>
                </c:pt>
                <c:pt idx="5">
                  <c:v>Неудовлетворительные бытовые условия проживания в общежитии</c:v>
                </c:pt>
                <c:pt idx="6">
                  <c:v>Отсутствие условий для проведения досуга </c:v>
                </c:pt>
                <c:pt idx="7">
                  <c:v>Возможности подработки во внеучебное время  </c:v>
                </c:pt>
                <c:pt idx="8">
                  <c:v>Трудоустройство во время обучения в колледже</c:v>
                </c:pt>
                <c:pt idx="9">
                  <c:v>Трудоустройство по специальности после обучения в колледже</c:v>
                </c:pt>
                <c:pt idx="10">
                  <c:v>Другие проблемы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81</c:v>
                </c:pt>
                <c:pt idx="1">
                  <c:v>190</c:v>
                </c:pt>
                <c:pt idx="2">
                  <c:v>57</c:v>
                </c:pt>
                <c:pt idx="3">
                  <c:v>257</c:v>
                </c:pt>
                <c:pt idx="4">
                  <c:v>29</c:v>
                </c:pt>
                <c:pt idx="5">
                  <c:v>51</c:v>
                </c:pt>
                <c:pt idx="6">
                  <c:v>67</c:v>
                </c:pt>
                <c:pt idx="7">
                  <c:v>148</c:v>
                </c:pt>
                <c:pt idx="8">
                  <c:v>104</c:v>
                </c:pt>
                <c:pt idx="9">
                  <c:v>80</c:v>
                </c:pt>
                <c:pt idx="10">
                  <c:v>39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Лист1!$D$2:$D$12</c15:f>
                <c15:dlblRangeCache>
                  <c:ptCount val="11"/>
                  <c:pt idx="0">
                    <c:v>15,43%</c:v>
                  </c:pt>
                  <c:pt idx="1">
                    <c:v>36,19%</c:v>
                  </c:pt>
                  <c:pt idx="2">
                    <c:v>10,86%</c:v>
                  </c:pt>
                  <c:pt idx="3">
                    <c:v>48,95%</c:v>
                  </c:pt>
                  <c:pt idx="4">
                    <c:v>5,52%</c:v>
                  </c:pt>
                  <c:pt idx="5">
                    <c:v>9,71%</c:v>
                  </c:pt>
                  <c:pt idx="6">
                    <c:v>12,76%</c:v>
                  </c:pt>
                  <c:pt idx="7">
                    <c:v>28,19%</c:v>
                  </c:pt>
                  <c:pt idx="8">
                    <c:v>19,81%</c:v>
                  </c:pt>
                  <c:pt idx="9">
                    <c:v>15,24%</c:v>
                  </c:pt>
                  <c:pt idx="10">
                    <c:v>7,43%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E871-493D-96A1-2C5B0018C32E}"/>
            </c:ext>
          </c:extLst>
        </c:ser>
        <c:dLbls/>
        <c:axId val="79647104"/>
        <c:axId val="79648640"/>
      </c:barChart>
      <c:catAx>
        <c:axId val="79647104"/>
        <c:scaling>
          <c:orientation val="minMax"/>
        </c:scaling>
        <c:axPos val="b"/>
        <c:numFmt formatCode="General" sourceLinked="0"/>
        <c:tickLblPos val="nextTo"/>
        <c:crossAx val="79648640"/>
        <c:crosses val="autoZero"/>
        <c:auto val="1"/>
        <c:lblAlgn val="ctr"/>
        <c:lblOffset val="100"/>
      </c:catAx>
      <c:valAx>
        <c:axId val="79648640"/>
        <c:scaling>
          <c:orientation val="minMax"/>
        </c:scaling>
        <c:axPos val="l"/>
        <c:majorGridlines/>
        <c:numFmt formatCode="General" sourceLinked="1"/>
        <c:tickLblPos val="nextTo"/>
        <c:crossAx val="79647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l"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проблемы Вы видите в организации учебного процесса?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F23E821F-921C-4ADF-B49D-4E69DB312D98}" type="CELLRANGE">
                      <a:rPr lang="en-US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279-41CF-8207-52329DFB5FA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78583C5-B700-47F6-8DBC-9C43FC76E4B2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8279-41CF-8207-52329DFB5FA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A00D4D7-C9BF-46BC-973A-472E50D4A4D9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8279-41CF-8207-52329DFB5FA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19576ED-7CCD-4325-8637-AA160EA19011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8279-41CF-8207-52329DFB5FA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64EDBB29-1D28-47C6-BC8D-2A9C0D5425AE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8279-41CF-8207-52329DFB5FA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5A67EF3C-1D46-46B1-B3C5-E0976D0C951F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8279-41CF-8207-52329DFB5FAC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63C1258E-76C8-4FBE-99EA-DF0CC33BD87A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8279-41CF-8207-52329DFB5FAC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6B2481FC-BF70-4024-964A-E00469AF9865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8279-41CF-8207-52329DFB5FA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617A51B1-282A-4D42-A5AE-16EA2FB9E258}" type="CELLRANGE">
                      <a:rPr lang="ru-RU"/>
                      <a:pPr/>
                      <a:t>[ДИАПАЗОН ЯЧЕЕК]</a:t>
                    </a:fld>
                    <a:endParaRPr lang="ru-RU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8279-41CF-8207-52329DFB5FAC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Проблем нет </c:v>
                </c:pt>
                <c:pt idx="1">
                  <c:v>Несоответствие изучаемых дисциплин получаемой специальности</c:v>
                </c:pt>
                <c:pt idx="2">
                  <c:v>Недостаточное количество выделяемых часов для наиболее значимых предметов</c:v>
                </c:pt>
                <c:pt idx="3">
                  <c:v>Перегруженность аудиторными занятиями</c:v>
                </c:pt>
                <c:pt idx="4">
                  <c:v>Качество преподавания</c:v>
                </c:pt>
                <c:pt idx="5">
                  <c:v>Организация приема зачетов и экзаменов</c:v>
                </c:pt>
                <c:pt idx="6">
                  <c:v>Устаревшая система получения знаний</c:v>
                </c:pt>
                <c:pt idx="7">
                  <c:v>Устаревшие методы преподавания</c:v>
                </c:pt>
                <c:pt idx="8">
                  <c:v>Другое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286</c:v>
                </c:pt>
                <c:pt idx="1">
                  <c:v>61</c:v>
                </c:pt>
                <c:pt idx="2">
                  <c:v>60</c:v>
                </c:pt>
                <c:pt idx="3">
                  <c:v>68</c:v>
                </c:pt>
                <c:pt idx="4">
                  <c:v>70</c:v>
                </c:pt>
                <c:pt idx="5">
                  <c:v>62</c:v>
                </c:pt>
                <c:pt idx="6">
                  <c:v>56</c:v>
                </c:pt>
                <c:pt idx="7">
                  <c:v>72</c:v>
                </c:pt>
                <c:pt idx="8">
                  <c:v>9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datalabelsRange>
                <c15:f>Лист1!$D$2:$D$10</c15:f>
                <c15:dlblRangeCache>
                  <c:ptCount val="9"/>
                  <c:pt idx="0">
                    <c:v>54,48%</c:v>
                  </c:pt>
                  <c:pt idx="1">
                    <c:v>11,62%</c:v>
                  </c:pt>
                  <c:pt idx="2">
                    <c:v>11,43%</c:v>
                  </c:pt>
                  <c:pt idx="3">
                    <c:v>12,95%</c:v>
                  </c:pt>
                  <c:pt idx="4">
                    <c:v>13,33%</c:v>
                  </c:pt>
                  <c:pt idx="5">
                    <c:v>11,81%</c:v>
                  </c:pt>
                  <c:pt idx="6">
                    <c:v>10,67%</c:v>
                  </c:pt>
                  <c:pt idx="7">
                    <c:v>13,71%</c:v>
                  </c:pt>
                  <c:pt idx="8">
                    <c:v>1,71%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8279-41CF-8207-52329DFB5FAC}"/>
            </c:ext>
          </c:extLst>
        </c:ser>
        <c:dLbls/>
        <c:axId val="80782848"/>
        <c:axId val="80784384"/>
      </c:barChart>
      <c:catAx>
        <c:axId val="80782848"/>
        <c:scaling>
          <c:orientation val="minMax"/>
        </c:scaling>
        <c:axPos val="b"/>
        <c:numFmt formatCode="General" sourceLinked="0"/>
        <c:tickLblPos val="nextTo"/>
        <c:crossAx val="80784384"/>
        <c:crosses val="autoZero"/>
        <c:auto val="1"/>
        <c:lblAlgn val="ctr"/>
        <c:lblOffset val="100"/>
      </c:catAx>
      <c:valAx>
        <c:axId val="80784384"/>
        <c:scaling>
          <c:orientation val="minMax"/>
        </c:scaling>
        <c:axPos val="l"/>
        <c:majorGridlines/>
        <c:numFmt formatCode="General" sourceLinked="1"/>
        <c:tickLblPos val="nextTo"/>
        <c:crossAx val="80782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D98DD-096C-4059-A715-4B5CCE6CD8A3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38E31-504E-4A1D-AD2A-A2E367CB0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462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8E31-504E-4A1D-AD2A-A2E367CB0A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637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38E31-504E-4A1D-AD2A-A2E367CB0A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84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88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309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8861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3549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4526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178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217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543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81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45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373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48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638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269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768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15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55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  <p:sldLayoutId id="2147483915" r:id="rId12"/>
    <p:sldLayoutId id="2147483916" r:id="rId13"/>
    <p:sldLayoutId id="2147483917" r:id="rId14"/>
    <p:sldLayoutId id="2147483918" r:id="rId15"/>
    <p:sldLayoutId id="21474839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74339"/>
            <a:ext cx="7772400" cy="1830525"/>
          </a:xfrm>
        </p:spPr>
        <p:txBody>
          <a:bodyPr>
            <a:normAutofit fontScale="90000"/>
          </a:bodyPr>
          <a:lstStyle/>
          <a:p>
            <a:pPr algn="ctr"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Самарской области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области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САМАРСКИЙ ЭНЕРГЕТИЧЕСКИЙ КОЛЛЕДЖ»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(ГБПОУ «СЭК»)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AutoShape 4" descr="Диаграмма ответов в Формах. Вопрос: Ваш возраст?. Количество ответов: 503 ответа.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475656" y="2420888"/>
            <a:ext cx="640080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изучения мнения студентов о качестве преподавания и воспитания в колледже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6" descr="Диаграмма ответов в Формах. Вопрос: Ваш возраст?. Количество ответов: 503 ответа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Диаграмма ответов в Формах. Вопрос: Ваш возраст?. Количество ответов: 503 ответа."/>
          <p:cNvSpPr txBox="1">
            <a:spLocks noChangeAspect="1" noChangeArrowheads="1"/>
          </p:cNvSpPr>
          <p:nvPr/>
        </p:nvSpPr>
        <p:spPr bwMode="auto">
          <a:xfrm>
            <a:off x="4283968" y="4941168"/>
            <a:ext cx="396044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 Н.А. Крылова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 Л.Л. Жукова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9983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0392759"/>
              </p:ext>
            </p:extLst>
          </p:nvPr>
        </p:nvGraphicFramePr>
        <p:xfrm>
          <a:off x="467544" y="404664"/>
          <a:ext cx="8208912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3150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104" y="25121"/>
            <a:ext cx="7543800" cy="52355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721260"/>
              </p:ext>
            </p:extLst>
          </p:nvPr>
        </p:nvGraphicFramePr>
        <p:xfrm>
          <a:off x="251520" y="764704"/>
          <a:ext cx="8712968" cy="532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6829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406092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Вас удовлетворяет материальная база ГБПОУ «СЭК»?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3054513"/>
              </p:ext>
            </p:extLst>
          </p:nvPr>
        </p:nvGraphicFramePr>
        <p:xfrm>
          <a:off x="395536" y="980728"/>
          <a:ext cx="7970589" cy="488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04727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9539385"/>
              </p:ext>
            </p:extLst>
          </p:nvPr>
        </p:nvGraphicFramePr>
        <p:xfrm>
          <a:off x="395536" y="260648"/>
          <a:ext cx="8229600" cy="589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719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4831621"/>
              </p:ext>
            </p:extLst>
          </p:nvPr>
        </p:nvGraphicFramePr>
        <p:xfrm>
          <a:off x="395536" y="188640"/>
          <a:ext cx="8229600" cy="5966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1267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9492138"/>
              </p:ext>
            </p:extLst>
          </p:nvPr>
        </p:nvGraphicFramePr>
        <p:xfrm>
          <a:off x="395536" y="260648"/>
          <a:ext cx="8229600" cy="589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67175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удовлетворены уровнем доступности в образовательном учреждении к современным информационным технологиям (возможность работы на компьютере, использование ресурсов интернета)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64989225"/>
              </p:ext>
            </p:extLst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7936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7216728"/>
              </p:ext>
            </p:extLst>
          </p:nvPr>
        </p:nvGraphicFramePr>
        <p:xfrm>
          <a:off x="822325" y="332657"/>
          <a:ext cx="7543800" cy="553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79239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1616356"/>
              </p:ext>
            </p:extLst>
          </p:nvPr>
        </p:nvGraphicFramePr>
        <p:xfrm>
          <a:off x="107504" y="260649"/>
          <a:ext cx="8568951" cy="5608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97580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0999381"/>
              </p:ext>
            </p:extLst>
          </p:nvPr>
        </p:nvGraphicFramePr>
        <p:xfrm>
          <a:off x="822325" y="476673"/>
          <a:ext cx="7543800" cy="5392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2922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961004067"/>
              </p:ext>
            </p:extLst>
          </p:nvPr>
        </p:nvGraphicFramePr>
        <p:xfrm>
          <a:off x="467544" y="852914"/>
          <a:ext cx="4038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707833470"/>
              </p:ext>
            </p:extLst>
          </p:nvPr>
        </p:nvGraphicFramePr>
        <p:xfrm>
          <a:off x="5148064" y="836712"/>
          <a:ext cx="3672408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62996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4979639"/>
              </p:ext>
            </p:extLst>
          </p:nvPr>
        </p:nvGraphicFramePr>
        <p:xfrm>
          <a:off x="822325" y="476671"/>
          <a:ext cx="7543800" cy="5392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12196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1849708"/>
              </p:ext>
            </p:extLst>
          </p:nvPr>
        </p:nvGraphicFramePr>
        <p:xfrm>
          <a:off x="179512" y="404665"/>
          <a:ext cx="8712967" cy="5464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1713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5239260"/>
              </p:ext>
            </p:extLst>
          </p:nvPr>
        </p:nvGraphicFramePr>
        <p:xfrm>
          <a:off x="395536" y="692697"/>
          <a:ext cx="8424935" cy="517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2633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4714003"/>
              </p:ext>
            </p:extLst>
          </p:nvPr>
        </p:nvGraphicFramePr>
        <p:xfrm>
          <a:off x="539552" y="332657"/>
          <a:ext cx="8136903" cy="553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03601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91433096"/>
              </p:ext>
            </p:extLst>
          </p:nvPr>
        </p:nvGraphicFramePr>
        <p:xfrm>
          <a:off x="857224" y="285728"/>
          <a:ext cx="7543800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24167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3798627"/>
              </p:ext>
            </p:extLst>
          </p:nvPr>
        </p:nvGraphicFramePr>
        <p:xfrm>
          <a:off x="822325" y="332657"/>
          <a:ext cx="7543800" cy="553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52672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20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939" y="188640"/>
            <a:ext cx="7543800" cy="91014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Курс, на котором Вы учитесь?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4123888731"/>
              </p:ext>
            </p:extLst>
          </p:nvPr>
        </p:nvGraphicFramePr>
        <p:xfrm>
          <a:off x="853939" y="16288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0129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специальность?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8036699"/>
              </p:ext>
            </p:extLst>
          </p:nvPr>
        </p:nvGraphicFramePr>
        <p:xfrm>
          <a:off x="0" y="764704"/>
          <a:ext cx="90364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5602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4330535"/>
              </p:ext>
            </p:extLst>
          </p:nvPr>
        </p:nvGraphicFramePr>
        <p:xfrm>
          <a:off x="822325" y="476673"/>
          <a:ext cx="7543800" cy="5392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865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0904317"/>
              </p:ext>
            </p:extLst>
          </p:nvPr>
        </p:nvGraphicFramePr>
        <p:xfrm>
          <a:off x="822325" y="404664"/>
          <a:ext cx="7543800" cy="546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6227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1768496"/>
              </p:ext>
            </p:extLst>
          </p:nvPr>
        </p:nvGraphicFramePr>
        <p:xfrm>
          <a:off x="822325" y="332657"/>
          <a:ext cx="7543800" cy="5536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2721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6000255"/>
              </p:ext>
            </p:extLst>
          </p:nvPr>
        </p:nvGraphicFramePr>
        <p:xfrm>
          <a:off x="107504" y="260648"/>
          <a:ext cx="9036496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8842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965365"/>
              </p:ext>
            </p:extLst>
          </p:nvPr>
        </p:nvGraphicFramePr>
        <p:xfrm>
          <a:off x="467544" y="188640"/>
          <a:ext cx="8280919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4969150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22794</TotalTime>
  <Words>540</Words>
  <Application>Microsoft Office PowerPoint</Application>
  <PresentationFormat>Экран (4:3)</PresentationFormat>
  <Paragraphs>156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Легкий дым</vt:lpstr>
      <vt:lpstr>Министерство образования и науки Самарской области Государственное бюджетное профессиональное образовательное учреждение  Самарской области «САМАРСКИЙ ЭНЕРГЕТИЧЕСКИЙ КОЛЛЕДЖ» (ГБПОУ «СЭК») </vt:lpstr>
      <vt:lpstr>Слайд 2</vt:lpstr>
      <vt:lpstr>Курс, на котором Вы учитесь?</vt:lpstr>
      <vt:lpstr>Ваша специальность?</vt:lpstr>
      <vt:lpstr>Слайд 5</vt:lpstr>
      <vt:lpstr>Слайд 6</vt:lpstr>
      <vt:lpstr>Слайд 7</vt:lpstr>
      <vt:lpstr>Слайд 8</vt:lpstr>
      <vt:lpstr>Слайд 9</vt:lpstr>
      <vt:lpstr>Слайд 10</vt:lpstr>
      <vt:lpstr>Удовлетворены ли Вы?</vt:lpstr>
      <vt:lpstr>Насколько Вас удовлетворяет материальная база ГБПОУ «СЭК»?</vt:lpstr>
      <vt:lpstr>Слайд 13</vt:lpstr>
      <vt:lpstr>Слайд 14</vt:lpstr>
      <vt:lpstr>Слайд 15</vt:lpstr>
      <vt:lpstr>Вы удовлетворены уровнем доступности в образовательном учреждении к современным информационным технологиям (возможность работы на компьютере, использование ресурсов интернета)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ZhukovaLL</cp:lastModifiedBy>
  <cp:revision>44</cp:revision>
  <cp:lastPrinted>2022-05-18T11:28:03Z</cp:lastPrinted>
  <dcterms:created xsi:type="dcterms:W3CDTF">2022-05-01T23:07:04Z</dcterms:created>
  <dcterms:modified xsi:type="dcterms:W3CDTF">2022-05-19T09:29:33Z</dcterms:modified>
</cp:coreProperties>
</file>